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90" r:id="rId3"/>
    <p:sldId id="291" r:id="rId4"/>
    <p:sldId id="293" r:id="rId5"/>
    <p:sldId id="294" r:id="rId6"/>
    <p:sldId id="257" r:id="rId7"/>
    <p:sldId id="295" r:id="rId8"/>
    <p:sldId id="258" r:id="rId9"/>
    <p:sldId id="296" r:id="rId10"/>
    <p:sldId id="297" r:id="rId11"/>
    <p:sldId id="315" r:id="rId12"/>
    <p:sldId id="260" r:id="rId13"/>
    <p:sldId id="298" r:id="rId14"/>
    <p:sldId id="299" r:id="rId15"/>
    <p:sldId id="300" r:id="rId16"/>
    <p:sldId id="301" r:id="rId17"/>
    <p:sldId id="303" r:id="rId18"/>
    <p:sldId id="304" r:id="rId19"/>
    <p:sldId id="305" r:id="rId20"/>
    <p:sldId id="306" r:id="rId21"/>
    <p:sldId id="313" r:id="rId22"/>
    <p:sldId id="263" r:id="rId23"/>
    <p:sldId id="307" r:id="rId24"/>
    <p:sldId id="259" r:id="rId25"/>
    <p:sldId id="308" r:id="rId26"/>
    <p:sldId id="309" r:id="rId27"/>
    <p:sldId id="311" r:id="rId28"/>
    <p:sldId id="312" r:id="rId29"/>
    <p:sldId id="310" r:id="rId30"/>
    <p:sldId id="261" r:id="rId31"/>
    <p:sldId id="316" r:id="rId32"/>
  </p:sldIdLst>
  <p:sldSz cx="9144000" cy="5143500" type="screen16x9"/>
  <p:notesSz cx="6858000" cy="9144000"/>
  <p:embeddedFontLst>
    <p:embeddedFont>
      <p:font typeface="Fira Sans Extra Condensed" panose="020F0502020204030204" pitchFamily="34" charset="0"/>
      <p:regular r:id="rId34"/>
      <p:bold r:id="rId35"/>
      <p:italic r:id="rId36"/>
      <p:boldItalic r:id="rId37"/>
    </p:embeddedFont>
    <p:embeddedFont>
      <p:font typeface="Fira Sans Extra Condensed Light" panose="020F0302020204030204" pitchFamily="34" charset="0"/>
      <p:regular r:id="rId38"/>
      <p:bold r:id="rId39"/>
      <p:italic r:id="rId40"/>
      <p:boldItalic r:id="rId41"/>
    </p:embeddedFont>
    <p:embeddedFont>
      <p:font typeface="Fira Sans Extra Condensed Medium" panose="020B06030500000200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3979"/>
  </p:normalViewPr>
  <p:slideViewPr>
    <p:cSldViewPr snapToGrid="0">
      <p:cViewPr varScale="1">
        <p:scale>
          <a:sx n="148" d="100"/>
          <a:sy n="148"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34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22a4a535_2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22a4a535_2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ab8bef9c2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5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74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a22a4a535_2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a22a4a535_2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err="1"/>
              <a:t>Kmeans</a:t>
            </a:r>
            <a:r>
              <a:rPr lang="en-US" dirty="0"/>
              <a:t>: Centroid is selected as the arithmetic mean of all data points in a cluster. The algorithm will iteratively minimize the SSD (Sum Squared Distance) between data points and centroid until convergence is reached.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err="1"/>
              <a:t>Kmedoid</a:t>
            </a:r>
            <a:r>
              <a:rPr lang="en-US" dirty="0"/>
              <a:t>: Centroid is selected as a data of a  cluster. The algorithm will iteratively minimize the SOD (Sum of Dissimilarity) between data points and centroid until convergence is reached.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err="1">
                <a:solidFill>
                  <a:srgbClr val="374151"/>
                </a:solidFill>
                <a:effectLst/>
                <a:latin typeface="Söhne"/>
              </a:rPr>
              <a:t>Gmm</a:t>
            </a:r>
            <a:r>
              <a:rPr lang="en-US" b="0" i="0" dirty="0">
                <a:solidFill>
                  <a:srgbClr val="374151"/>
                </a:solidFill>
                <a:effectLst/>
                <a:latin typeface="Söhne"/>
              </a:rPr>
              <a:t>: Clusters are represented by their mean vector and covariance matrix (which defines it shape). The algorithm iteratively updates the mean vectors and covariance matrices for each cluster until convergence is reached. (Maximizing the probability that a data point will fall inside the cluster whose parameters are defined with its mean and covariance)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2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65069" y="264451"/>
            <a:ext cx="8213861" cy="1689960"/>
          </a:xfrm>
          <a:prstGeom prst="rect">
            <a:avLst/>
          </a:prstGeom>
        </p:spPr>
        <p:txBody>
          <a:bodyPr spcFirstLastPara="1" wrap="square" lIns="91425" tIns="91425" rIns="91425" bIns="91425" anchor="ctr" anchorCtr="0">
            <a:noAutofit/>
          </a:bodyPr>
          <a:lstStyle/>
          <a:p>
            <a:pPr algn="ctr"/>
            <a:r>
              <a:rPr lang="en-US" b="1" dirty="0">
                <a:solidFill>
                  <a:srgbClr val="569CD6"/>
                </a:solidFill>
                <a:effectLst/>
                <a:latin typeface="Menlo" panose="020B0609030804020204" pitchFamily="49" charset="0"/>
              </a:rPr>
              <a:t>Customer Personality Analysis</a:t>
            </a:r>
            <a:endParaRPr lang="en-US" b="0" dirty="0">
              <a:solidFill>
                <a:srgbClr val="D4D4D4"/>
              </a:solidFill>
              <a:effectLst/>
              <a:latin typeface="Menlo" panose="020B0609030804020204" pitchFamily="49" charset="0"/>
            </a:endParaRPr>
          </a:p>
        </p:txBody>
      </p:sp>
      <p:sp>
        <p:nvSpPr>
          <p:cNvPr id="56" name="Google Shape;56;p15"/>
          <p:cNvSpPr txBox="1">
            <a:spLocks noGrp="1"/>
          </p:cNvSpPr>
          <p:nvPr>
            <p:ph type="subTitle" idx="1"/>
          </p:nvPr>
        </p:nvSpPr>
        <p:spPr>
          <a:xfrm>
            <a:off x="3628834" y="2122038"/>
            <a:ext cx="1726075" cy="307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Term Project</a:t>
            </a: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DF2FAE7-0DDA-39A9-02C9-1E84ECD012B7}"/>
              </a:ext>
            </a:extLst>
          </p:cNvPr>
          <p:cNvSpPr txBox="1"/>
          <p:nvPr/>
        </p:nvSpPr>
        <p:spPr>
          <a:xfrm>
            <a:off x="7395277" y="4793094"/>
            <a:ext cx="1399742" cy="523220"/>
          </a:xfrm>
          <a:prstGeom prst="rect">
            <a:avLst/>
          </a:prstGeom>
          <a:noFill/>
        </p:spPr>
        <p:txBody>
          <a:bodyPr wrap="none" rtlCol="0">
            <a:spAutoFit/>
          </a:bodyPr>
          <a:lstStyle/>
          <a:p>
            <a:r>
              <a:rPr lang="en-US" sz="1400" dirty="0">
                <a:solidFill>
                  <a:schemeClr val="accent1"/>
                </a:solidFill>
              </a:rPr>
              <a:t>Abdulla Nabeel</a:t>
            </a:r>
          </a:p>
          <a:p>
            <a:endParaRPr lang="en-AE" dirty="0"/>
          </a:p>
        </p:txBody>
      </p:sp>
      <p:sp>
        <p:nvSpPr>
          <p:cNvPr id="3" name="TextBox 2">
            <a:extLst>
              <a:ext uri="{FF2B5EF4-FFF2-40B4-BE49-F238E27FC236}">
                <a16:creationId xmlns:a16="http://schemas.microsoft.com/office/drawing/2014/main" id="{EFB70292-FCC9-60D4-2741-E93F648F148F}"/>
              </a:ext>
            </a:extLst>
          </p:cNvPr>
          <p:cNvSpPr txBox="1"/>
          <p:nvPr/>
        </p:nvSpPr>
        <p:spPr>
          <a:xfrm>
            <a:off x="202821" y="4823871"/>
            <a:ext cx="1085428" cy="461665"/>
          </a:xfrm>
          <a:prstGeom prst="rect">
            <a:avLst/>
          </a:prstGeom>
          <a:noFill/>
        </p:spPr>
        <p:txBody>
          <a:bodyPr wrap="square" rtlCol="0">
            <a:spAutoFit/>
          </a:bodyPr>
          <a:lstStyle/>
          <a:p>
            <a:r>
              <a:rPr lang="en-US" sz="1200" dirty="0">
                <a:solidFill>
                  <a:schemeClr val="accent1"/>
                </a:solidFill>
              </a:rPr>
              <a:t>COSC621</a:t>
            </a:r>
          </a:p>
          <a:p>
            <a:endParaRPr lang="en-AE"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15F7-A0F8-B33A-7BAB-EF46589FA54D}"/>
              </a:ext>
            </a:extLst>
          </p:cNvPr>
          <p:cNvSpPr>
            <a:spLocks noGrp="1"/>
          </p:cNvSpPr>
          <p:nvPr>
            <p:ph type="title"/>
          </p:nvPr>
        </p:nvSpPr>
        <p:spPr/>
        <p:txBody>
          <a:bodyPr/>
          <a:lstStyle/>
          <a:p>
            <a:r>
              <a:rPr lang="en-AE" dirty="0"/>
              <a:t>Handeling Categorical Attributes </a:t>
            </a:r>
          </a:p>
        </p:txBody>
      </p:sp>
      <p:sp>
        <p:nvSpPr>
          <p:cNvPr id="4" name="TextBox 3">
            <a:extLst>
              <a:ext uri="{FF2B5EF4-FFF2-40B4-BE49-F238E27FC236}">
                <a16:creationId xmlns:a16="http://schemas.microsoft.com/office/drawing/2014/main" id="{2FB0ACD0-D62F-5721-3119-958BBCB1FA68}"/>
              </a:ext>
            </a:extLst>
          </p:cNvPr>
          <p:cNvSpPr txBox="1"/>
          <p:nvPr/>
        </p:nvSpPr>
        <p:spPr>
          <a:xfrm>
            <a:off x="483675" y="1043609"/>
            <a:ext cx="4514552" cy="4185761"/>
          </a:xfrm>
          <a:prstGeom prst="rect">
            <a:avLst/>
          </a:prstGeom>
          <a:noFill/>
        </p:spPr>
        <p:txBody>
          <a:bodyPr wrap="square">
            <a:spAutoFit/>
          </a:bodyPr>
          <a:lstStyle/>
          <a:p>
            <a:r>
              <a:rPr lang="en-US" b="0" dirty="0">
                <a:solidFill>
                  <a:srgbClr val="9CDCFE"/>
                </a:solidFill>
                <a:effectLst/>
                <a:latin typeface="Menlo" panose="020B0609030804020204" pitchFamily="49" charset="0"/>
              </a:rPr>
              <a:t>encoded_education</a:t>
            </a:r>
            <a:r>
              <a:rPr lang="en-US" b="0" dirty="0">
                <a:solidFill>
                  <a:srgbClr val="D4D4D4"/>
                </a:solidFill>
                <a:effectLst/>
                <a:latin typeface="Menlo" panose="020B0609030804020204" pitchFamily="49" charset="0"/>
              </a:rPr>
              <a:t> = {</a:t>
            </a:r>
          </a:p>
          <a:p>
            <a:endParaRPr lang="en-US" b="0" dirty="0">
              <a:solidFill>
                <a:srgbClr val="D4D4D4"/>
              </a:solidFill>
              <a:effectLst/>
              <a:latin typeface="Menlo" panose="020B0609030804020204" pitchFamily="49" charset="0"/>
            </a:endParaRPr>
          </a:p>
          <a:p>
            <a:r>
              <a:rPr lang="en-US" b="1" dirty="0">
                <a:solidFill>
                  <a:srgbClr val="CE9178"/>
                </a:solidFill>
                <a:effectLst/>
                <a:latin typeface="Menlo" panose="020B0609030804020204" pitchFamily="49" charset="0"/>
              </a:rPr>
              <a:t>'Master’</a:t>
            </a:r>
            <a:r>
              <a:rPr lang="en-US" b="1"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'Postgraduate'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'PhD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'Postgraduate'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'Graduation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'Graduate'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'2n Cycle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'Postgraduate'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'Basic</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'Undergraduate'</a:t>
            </a:r>
            <a:endParaRPr lang="en-US" b="0" dirty="0">
              <a:solidFill>
                <a:srgbClr val="D4D4D4"/>
              </a:solidFill>
              <a:effectLst/>
              <a:latin typeface="Menlo" panose="020B0609030804020204" pitchFamily="49" charset="0"/>
            </a:endParaRPr>
          </a:p>
          <a:p>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9CDCFE"/>
                </a:solidFill>
                <a:effectLst/>
                <a:latin typeface="Menlo" panose="020B0609030804020204" pitchFamily="49" charset="0"/>
              </a:rPr>
              <a:t>encoded_status</a:t>
            </a:r>
            <a:r>
              <a:rPr lang="en-US" b="0" dirty="0">
                <a:solidFill>
                  <a:srgbClr val="D4D4D4"/>
                </a:solidFill>
                <a:effectLst/>
                <a:latin typeface="Menlo" panose="020B0609030804020204" pitchFamily="49" charset="0"/>
              </a:rPr>
              <a:t> = {</a:t>
            </a:r>
          </a:p>
          <a:p>
            <a:r>
              <a:rPr lang="en-US" b="1" dirty="0">
                <a:solidFill>
                  <a:srgbClr val="CE9178"/>
                </a:solidFill>
                <a:effectLst/>
                <a:latin typeface="Menlo" panose="020B0609030804020204" pitchFamily="49" charset="0"/>
              </a:rPr>
              <a:t>'Married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'Together'</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'Single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'Widow</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'Divorced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'Together</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'Together'</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'Alone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‘YOLO</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1" dirty="0">
                <a:solidFill>
                  <a:srgbClr val="CE9178"/>
                </a:solidFill>
                <a:effectLst/>
                <a:latin typeface="Menlo" panose="020B0609030804020204" pitchFamily="49" charset="0"/>
              </a:rPr>
              <a:t>‘Absurd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‘Alone’</a:t>
            </a:r>
            <a:r>
              <a:rPr lang="en-US" b="0" dirty="0">
                <a:solidFill>
                  <a:srgbClr val="D4D4D4"/>
                </a:solidFill>
                <a:effectLst/>
                <a:latin typeface="Menlo" panose="020B0609030804020204" pitchFamily="49" charset="0"/>
              </a:rPr>
              <a:t> </a:t>
            </a:r>
          </a:p>
          <a:p>
            <a:r>
              <a:rPr lang="en-US" b="0" dirty="0">
                <a:solidFill>
                  <a:srgbClr val="D4D4D4"/>
                </a:solidFill>
                <a:effectLst/>
                <a:latin typeface="Menlo" panose="020B0609030804020204" pitchFamily="49" charset="0"/>
              </a:rPr>
              <a:t>}</a:t>
            </a:r>
          </a:p>
        </p:txBody>
      </p:sp>
      <p:pic>
        <p:nvPicPr>
          <p:cNvPr id="6" name="Picture 5" descr="Text&#10;&#10;Description automatically generated">
            <a:extLst>
              <a:ext uri="{FF2B5EF4-FFF2-40B4-BE49-F238E27FC236}">
                <a16:creationId xmlns:a16="http://schemas.microsoft.com/office/drawing/2014/main" id="{5962D451-9883-DD03-62C4-E797A83F1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440680" y="1835564"/>
            <a:ext cx="4514552" cy="1472372"/>
          </a:xfrm>
          <a:prstGeom prst="rect">
            <a:avLst/>
          </a:prstGeom>
        </p:spPr>
      </p:pic>
    </p:spTree>
    <p:extLst>
      <p:ext uri="{BB962C8B-B14F-4D97-AF65-F5344CB8AC3E}">
        <p14:creationId xmlns:p14="http://schemas.microsoft.com/office/powerpoint/2010/main" val="292466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91F7-212C-29D3-8E2E-ACB123D2B3D2}"/>
              </a:ext>
            </a:extLst>
          </p:cNvPr>
          <p:cNvSpPr>
            <a:spLocks noGrp="1"/>
          </p:cNvSpPr>
          <p:nvPr>
            <p:ph type="title"/>
          </p:nvPr>
        </p:nvSpPr>
        <p:spPr/>
        <p:txBody>
          <a:bodyPr/>
          <a:lstStyle/>
          <a:p>
            <a:r>
              <a:rPr lang="en-AE" dirty="0"/>
              <a:t>Feature Engineering</a:t>
            </a:r>
          </a:p>
        </p:txBody>
      </p:sp>
      <p:pic>
        <p:nvPicPr>
          <p:cNvPr id="3" name="Picture 2" descr="Text&#10;&#10;Description automatically generated">
            <a:extLst>
              <a:ext uri="{FF2B5EF4-FFF2-40B4-BE49-F238E27FC236}">
                <a16:creationId xmlns:a16="http://schemas.microsoft.com/office/drawing/2014/main" id="{6087F92A-287A-32D0-7BBF-9082B8873E74}"/>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Effect>
                      <a14:colorTemperature colorTemp="4700"/>
                    </a14:imgEffect>
                  </a14:imgLayer>
                </a14:imgProps>
              </a:ext>
            </a:extLst>
          </a:blip>
          <a:stretch>
            <a:fillRect/>
          </a:stretch>
        </p:blipFill>
        <p:spPr>
          <a:xfrm>
            <a:off x="2656241" y="994596"/>
            <a:ext cx="3605253" cy="3866400"/>
          </a:xfrm>
          <a:prstGeom prst="rect">
            <a:avLst/>
          </a:prstGeom>
        </p:spPr>
      </p:pic>
      <p:sp>
        <p:nvSpPr>
          <p:cNvPr id="4" name="Rectangle 3">
            <a:extLst>
              <a:ext uri="{FF2B5EF4-FFF2-40B4-BE49-F238E27FC236}">
                <a16:creationId xmlns:a16="http://schemas.microsoft.com/office/drawing/2014/main" id="{DC4A487B-A53A-8EF7-4976-931CE4CA7391}"/>
              </a:ext>
            </a:extLst>
          </p:cNvPr>
          <p:cNvSpPr/>
          <p:nvPr/>
        </p:nvSpPr>
        <p:spPr>
          <a:xfrm>
            <a:off x="2884715" y="2449285"/>
            <a:ext cx="863600" cy="827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5" name="Rectangle 4">
            <a:extLst>
              <a:ext uri="{FF2B5EF4-FFF2-40B4-BE49-F238E27FC236}">
                <a16:creationId xmlns:a16="http://schemas.microsoft.com/office/drawing/2014/main" id="{A10B3A02-7FA5-C94F-C886-BAB1CD2C8EE4}"/>
              </a:ext>
            </a:extLst>
          </p:cNvPr>
          <p:cNvSpPr/>
          <p:nvPr/>
        </p:nvSpPr>
        <p:spPr>
          <a:xfrm>
            <a:off x="2884715" y="3457300"/>
            <a:ext cx="863600" cy="656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6" name="Rectangle 5">
            <a:extLst>
              <a:ext uri="{FF2B5EF4-FFF2-40B4-BE49-F238E27FC236}">
                <a16:creationId xmlns:a16="http://schemas.microsoft.com/office/drawing/2014/main" id="{DD2D784C-B9AC-B527-85C8-BB3CFEE4C496}"/>
              </a:ext>
            </a:extLst>
          </p:cNvPr>
          <p:cNvSpPr/>
          <p:nvPr/>
        </p:nvSpPr>
        <p:spPr>
          <a:xfrm>
            <a:off x="2884715" y="4275396"/>
            <a:ext cx="863600" cy="5506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7" name="Rectangle 6">
            <a:extLst>
              <a:ext uri="{FF2B5EF4-FFF2-40B4-BE49-F238E27FC236}">
                <a16:creationId xmlns:a16="http://schemas.microsoft.com/office/drawing/2014/main" id="{A260F4C3-FE2B-64CE-EB85-EEB36741EF68}"/>
              </a:ext>
            </a:extLst>
          </p:cNvPr>
          <p:cNvSpPr/>
          <p:nvPr/>
        </p:nvSpPr>
        <p:spPr>
          <a:xfrm>
            <a:off x="2884716" y="3304900"/>
            <a:ext cx="863600" cy="124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8" name="Rectangle 7">
            <a:extLst>
              <a:ext uri="{FF2B5EF4-FFF2-40B4-BE49-F238E27FC236}">
                <a16:creationId xmlns:a16="http://schemas.microsoft.com/office/drawing/2014/main" id="{E38A7469-EF3E-0639-5680-F10EF1D83504}"/>
              </a:ext>
            </a:extLst>
          </p:cNvPr>
          <p:cNvSpPr/>
          <p:nvPr/>
        </p:nvSpPr>
        <p:spPr>
          <a:xfrm>
            <a:off x="2884715" y="1738085"/>
            <a:ext cx="863600" cy="26839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solidFill>
                <a:srgbClr val="00B050"/>
              </a:solidFill>
            </a:endParaRPr>
          </a:p>
        </p:txBody>
      </p:sp>
      <p:cxnSp>
        <p:nvCxnSpPr>
          <p:cNvPr id="10" name="Straight Arrow Connector 9">
            <a:extLst>
              <a:ext uri="{FF2B5EF4-FFF2-40B4-BE49-F238E27FC236}">
                <a16:creationId xmlns:a16="http://schemas.microsoft.com/office/drawing/2014/main" id="{E4BF204F-EECC-9DCC-602C-1D9EE2BF044E}"/>
              </a:ext>
            </a:extLst>
          </p:cNvPr>
          <p:cNvCxnSpPr/>
          <p:nvPr/>
        </p:nvCxnSpPr>
        <p:spPr>
          <a:xfrm>
            <a:off x="1723869" y="2083633"/>
            <a:ext cx="932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16786F-09CA-D085-FA96-BA87A772FF85}"/>
              </a:ext>
            </a:extLst>
          </p:cNvPr>
          <p:cNvSpPr txBox="1"/>
          <p:nvPr/>
        </p:nvSpPr>
        <p:spPr>
          <a:xfrm>
            <a:off x="718363" y="1960522"/>
            <a:ext cx="960519" cy="230832"/>
          </a:xfrm>
          <a:prstGeom prst="rect">
            <a:avLst/>
          </a:prstGeom>
          <a:noFill/>
        </p:spPr>
        <p:txBody>
          <a:bodyPr wrap="none" rtlCol="0">
            <a:spAutoFit/>
          </a:bodyPr>
          <a:lstStyle/>
          <a:p>
            <a:r>
              <a:rPr lang="en-AE" sz="900" dirty="0"/>
              <a:t>Days since join</a:t>
            </a:r>
          </a:p>
        </p:txBody>
      </p:sp>
    </p:spTree>
    <p:extLst>
      <p:ext uri="{BB962C8B-B14F-4D97-AF65-F5344CB8AC3E}">
        <p14:creationId xmlns:p14="http://schemas.microsoft.com/office/powerpoint/2010/main" val="396661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470400" y="223791"/>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Feature Engineering</a:t>
            </a:r>
            <a:endParaRPr dirty="0"/>
          </a:p>
        </p:txBody>
      </p:sp>
      <p:grpSp>
        <p:nvGrpSpPr>
          <p:cNvPr id="248" name="Google Shape;248;p19"/>
          <p:cNvGrpSpPr/>
          <p:nvPr/>
        </p:nvGrpSpPr>
        <p:grpSpPr>
          <a:xfrm>
            <a:off x="4345265" y="1534784"/>
            <a:ext cx="578100" cy="2718885"/>
            <a:chOff x="5803093" y="1198906"/>
            <a:chExt cx="578100" cy="2718885"/>
          </a:xfrm>
        </p:grpSpPr>
        <p:grpSp>
          <p:nvGrpSpPr>
            <p:cNvPr id="249" name="Google Shape;249;p19"/>
            <p:cNvGrpSpPr/>
            <p:nvPr/>
          </p:nvGrpSpPr>
          <p:grpSpPr>
            <a:xfrm>
              <a:off x="5938291" y="1198906"/>
              <a:ext cx="307146" cy="2526144"/>
              <a:chOff x="3433300" y="1589666"/>
              <a:chExt cx="270900" cy="2228034"/>
            </a:xfrm>
          </p:grpSpPr>
          <p:sp>
            <p:nvSpPr>
              <p:cNvPr id="250" name="Google Shape;250;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433305" y="1589666"/>
                <a:ext cx="270893" cy="2227858"/>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p:nvPr/>
          </p:nvSpPr>
          <p:spPr>
            <a:xfrm>
              <a:off x="5803093" y="3339691"/>
              <a:ext cx="578100" cy="5781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900" dirty="0">
                  <a:solidFill>
                    <a:schemeClr val="accent5"/>
                  </a:solidFill>
                  <a:latin typeface="Fira Sans Extra Condensed Medium"/>
                  <a:ea typeface="Fira Sans Extra Condensed Medium"/>
                  <a:cs typeface="Fira Sans Extra Condensed Medium"/>
                  <a:sym typeface="Fira Sans Extra Condensed Medium"/>
                </a:rPr>
                <a:t>Total Members</a:t>
              </a:r>
              <a:endParaRPr sz="5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254" name="Google Shape;254;p19"/>
          <p:cNvGrpSpPr/>
          <p:nvPr/>
        </p:nvGrpSpPr>
        <p:grpSpPr>
          <a:xfrm>
            <a:off x="2695504" y="1534784"/>
            <a:ext cx="578100" cy="2718884"/>
            <a:chOff x="3776438" y="1198907"/>
            <a:chExt cx="578100" cy="2718884"/>
          </a:xfrm>
        </p:grpSpPr>
        <p:grpSp>
          <p:nvGrpSpPr>
            <p:cNvPr id="255" name="Google Shape;255;p19"/>
            <p:cNvGrpSpPr/>
            <p:nvPr/>
          </p:nvGrpSpPr>
          <p:grpSpPr>
            <a:xfrm>
              <a:off x="3911643" y="1198907"/>
              <a:ext cx="307147" cy="2526143"/>
              <a:chOff x="3433300" y="1589667"/>
              <a:chExt cx="270900" cy="2228033"/>
            </a:xfrm>
          </p:grpSpPr>
          <p:sp>
            <p:nvSpPr>
              <p:cNvPr id="256" name="Google Shape;256;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3433309" y="1589667"/>
                <a:ext cx="270886" cy="222755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8" name="Google Shape;258;p19"/>
            <p:cNvSpPr/>
            <p:nvPr/>
          </p:nvSpPr>
          <p:spPr>
            <a:xfrm>
              <a:off x="3776438" y="3339691"/>
              <a:ext cx="578100" cy="578100"/>
            </a:xfrm>
            <a:prstGeom prst="ellipse">
              <a:avLst/>
            </a:prstGeom>
            <a:solidFill>
              <a:srgbClr val="FFFFFF"/>
            </a:solidFill>
            <a:ln w="19050"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accent3"/>
                  </a:solidFill>
                  <a:latin typeface="Fira Sans Extra Condensed Medium"/>
                  <a:ea typeface="Fira Sans Extra Condensed Medium"/>
                  <a:cs typeface="Fira Sans Extra Condensed Medium"/>
                  <a:sym typeface="Fira Sans Extra Condensed Medium"/>
                </a:rPr>
                <a:t>Parent</a:t>
              </a:r>
              <a:endParaRPr sz="6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260" name="Google Shape;260;p19"/>
          <p:cNvGrpSpPr/>
          <p:nvPr/>
        </p:nvGrpSpPr>
        <p:grpSpPr>
          <a:xfrm>
            <a:off x="3535353" y="1534784"/>
            <a:ext cx="578100" cy="2718885"/>
            <a:chOff x="4789765" y="1198906"/>
            <a:chExt cx="578100" cy="2718885"/>
          </a:xfrm>
        </p:grpSpPr>
        <p:grpSp>
          <p:nvGrpSpPr>
            <p:cNvPr id="261" name="Google Shape;261;p19"/>
            <p:cNvGrpSpPr/>
            <p:nvPr/>
          </p:nvGrpSpPr>
          <p:grpSpPr>
            <a:xfrm>
              <a:off x="4924966" y="1198906"/>
              <a:ext cx="307146" cy="2526144"/>
              <a:chOff x="3433300" y="1589666"/>
              <a:chExt cx="270900" cy="2228034"/>
            </a:xfrm>
          </p:grpSpPr>
          <p:sp>
            <p:nvSpPr>
              <p:cNvPr id="262" name="Google Shape;262;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433307" y="1589666"/>
                <a:ext cx="270893" cy="22276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9"/>
            <p:cNvSpPr/>
            <p:nvPr/>
          </p:nvSpPr>
          <p:spPr>
            <a:xfrm>
              <a:off x="4789765" y="3339691"/>
              <a:ext cx="578100" cy="5781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accent4"/>
                  </a:solidFill>
                  <a:latin typeface="Fira Sans Extra Condensed Medium"/>
                  <a:ea typeface="Fira Sans Extra Condensed Medium"/>
                  <a:cs typeface="Fira Sans Extra Condensed Medium"/>
                  <a:sym typeface="Fira Sans Extra Condensed Medium"/>
                </a:rPr>
                <a:t>Children</a:t>
              </a:r>
              <a:endParaRPr sz="6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266" name="Google Shape;266;p19"/>
          <p:cNvGrpSpPr/>
          <p:nvPr/>
        </p:nvGrpSpPr>
        <p:grpSpPr>
          <a:xfrm>
            <a:off x="1031343" y="1535109"/>
            <a:ext cx="578100" cy="2718560"/>
            <a:chOff x="1749783" y="1199231"/>
            <a:chExt cx="578100" cy="2718560"/>
          </a:xfrm>
        </p:grpSpPr>
        <p:grpSp>
          <p:nvGrpSpPr>
            <p:cNvPr id="267" name="Google Shape;267;p19"/>
            <p:cNvGrpSpPr/>
            <p:nvPr/>
          </p:nvGrpSpPr>
          <p:grpSpPr>
            <a:xfrm>
              <a:off x="1884985" y="1199231"/>
              <a:ext cx="307146" cy="2525820"/>
              <a:chOff x="3433300" y="1589952"/>
              <a:chExt cx="270900" cy="2227748"/>
            </a:xfrm>
          </p:grpSpPr>
          <p:sp>
            <p:nvSpPr>
              <p:cNvPr id="268" name="Google Shape;268;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3433300" y="1589952"/>
                <a:ext cx="270887" cy="222749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9"/>
            <p:cNvSpPr/>
            <p:nvPr/>
          </p:nvSpPr>
          <p:spPr>
            <a:xfrm>
              <a:off x="1749783" y="3339691"/>
              <a:ext cx="578100" cy="5781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1200" dirty="0">
                  <a:solidFill>
                    <a:schemeClr val="accent1"/>
                  </a:solidFill>
                  <a:latin typeface="Fira Sans Extra Condensed Medium"/>
                  <a:ea typeface="Fira Sans Extra Condensed Medium"/>
                  <a:cs typeface="Fira Sans Extra Condensed Medium"/>
                  <a:sym typeface="Fira Sans Extra Condensed Medium"/>
                </a:rPr>
                <a:t>Age</a:t>
              </a:r>
              <a:endParaRPr sz="12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272" name="Google Shape;272;p19"/>
          <p:cNvGrpSpPr/>
          <p:nvPr/>
        </p:nvGrpSpPr>
        <p:grpSpPr>
          <a:xfrm>
            <a:off x="1841253" y="1535109"/>
            <a:ext cx="578100" cy="2718560"/>
            <a:chOff x="2763110" y="1199231"/>
            <a:chExt cx="578100" cy="2718560"/>
          </a:xfrm>
        </p:grpSpPr>
        <p:grpSp>
          <p:nvGrpSpPr>
            <p:cNvPr id="273" name="Google Shape;273;p19"/>
            <p:cNvGrpSpPr/>
            <p:nvPr/>
          </p:nvGrpSpPr>
          <p:grpSpPr>
            <a:xfrm>
              <a:off x="2898300" y="1199231"/>
              <a:ext cx="307159" cy="2525820"/>
              <a:chOff x="3433289" y="1589952"/>
              <a:chExt cx="270911" cy="2227748"/>
            </a:xfrm>
          </p:grpSpPr>
          <p:sp>
            <p:nvSpPr>
              <p:cNvPr id="274" name="Google Shape;274;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433289" y="1589952"/>
                <a:ext cx="270886" cy="222755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9"/>
            <p:cNvSpPr/>
            <p:nvPr/>
          </p:nvSpPr>
          <p:spPr>
            <a:xfrm>
              <a:off x="2763110" y="3339691"/>
              <a:ext cx="578100" cy="57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50" dirty="0">
                  <a:solidFill>
                    <a:schemeClr val="accent2"/>
                  </a:solidFill>
                  <a:latin typeface="Fira Sans Extra Condensed Medium"/>
                  <a:ea typeface="Fira Sans Extra Condensed Medium"/>
                  <a:cs typeface="Fira Sans Extra Condensed Medium"/>
                  <a:sym typeface="Fira Sans Extra Condensed Medium"/>
                </a:rPr>
                <a:t>Days Join</a:t>
              </a:r>
              <a:endParaRPr lang="en" sz="700" dirty="0">
                <a:solidFill>
                  <a:schemeClr val="accent2"/>
                </a:solidFill>
                <a:latin typeface="Fira Sans Extra Condensed Medium"/>
                <a:ea typeface="Fira Sans Extra Condensed Medium"/>
                <a:cs typeface="Fira Sans Extra Condensed Medium"/>
                <a:sym typeface="Fira Sans Extra Condensed Medium"/>
              </a:endParaRPr>
            </a:p>
          </p:txBody>
        </p:sp>
      </p:grpSp>
      <p:cxnSp>
        <p:nvCxnSpPr>
          <p:cNvPr id="278" name="Google Shape;278;p19"/>
          <p:cNvCxnSpPr>
            <a:cxnSpLocks/>
          </p:cNvCxnSpPr>
          <p:nvPr/>
        </p:nvCxnSpPr>
        <p:spPr>
          <a:xfrm>
            <a:off x="778886" y="4331037"/>
            <a:ext cx="6675462" cy="0"/>
          </a:xfrm>
          <a:prstGeom prst="straightConnector1">
            <a:avLst/>
          </a:prstGeom>
          <a:noFill/>
          <a:ln w="9525" cap="flat" cmpd="sng">
            <a:solidFill>
              <a:srgbClr val="000000"/>
            </a:solidFill>
            <a:prstDash val="solid"/>
            <a:round/>
            <a:headEnd type="none" w="med" len="med"/>
            <a:tailEnd type="none" w="med" len="med"/>
          </a:ln>
        </p:spPr>
      </p:cxnSp>
      <p:grpSp>
        <p:nvGrpSpPr>
          <p:cNvPr id="279" name="Google Shape;279;p19"/>
          <p:cNvGrpSpPr/>
          <p:nvPr/>
        </p:nvGrpSpPr>
        <p:grpSpPr>
          <a:xfrm>
            <a:off x="5154088" y="1534784"/>
            <a:ext cx="578100" cy="2718885"/>
            <a:chOff x="6816420" y="1198906"/>
            <a:chExt cx="578100" cy="2718885"/>
          </a:xfrm>
        </p:grpSpPr>
        <p:grpSp>
          <p:nvGrpSpPr>
            <p:cNvPr id="280" name="Google Shape;280;p19"/>
            <p:cNvGrpSpPr/>
            <p:nvPr/>
          </p:nvGrpSpPr>
          <p:grpSpPr>
            <a:xfrm>
              <a:off x="6951627" y="1198906"/>
              <a:ext cx="307146" cy="2526144"/>
              <a:chOff x="3433300" y="1589666"/>
              <a:chExt cx="270900" cy="2228034"/>
            </a:xfrm>
          </p:grpSpPr>
          <p:sp>
            <p:nvSpPr>
              <p:cNvPr id="281" name="Google Shape;281;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433303" y="1589666"/>
                <a:ext cx="270893" cy="2227865"/>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9"/>
            <p:cNvSpPr/>
            <p:nvPr/>
          </p:nvSpPr>
          <p:spPr>
            <a:xfrm>
              <a:off x="6816420" y="3339691"/>
              <a:ext cx="578100" cy="578100"/>
            </a:xfrm>
            <a:prstGeom prst="ellipse">
              <a:avLst/>
            </a:prstGeom>
            <a:solidFill>
              <a:srgbClr val="FFFFFF"/>
            </a:solidFill>
            <a:ln w="19050"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100" dirty="0">
                  <a:solidFill>
                    <a:schemeClr val="accent6"/>
                  </a:solidFill>
                  <a:latin typeface="Fira Sans Extra Condensed Medium"/>
                  <a:ea typeface="Fira Sans Extra Condensed Medium"/>
                  <a:cs typeface="Fira Sans Extra Condensed Medium"/>
                  <a:sym typeface="Fira Sans Extra Condensed Medium"/>
                </a:rPr>
                <a:t>Total Spent</a:t>
              </a:r>
              <a:endParaRPr sz="800" dirty="0">
                <a:solidFill>
                  <a:schemeClr val="accent6"/>
                </a:solidFill>
                <a:latin typeface="Fira Sans Extra Condensed Medium"/>
                <a:ea typeface="Fira Sans Extra Condensed Medium"/>
                <a:cs typeface="Fira Sans Extra Condensed Medium"/>
                <a:sym typeface="Fira Sans Extra Condensed Medium"/>
              </a:endParaRPr>
            </a:p>
          </p:txBody>
        </p:sp>
      </p:grpSp>
      <p:grpSp>
        <p:nvGrpSpPr>
          <p:cNvPr id="192" name="Google Shape;248;p19">
            <a:extLst>
              <a:ext uri="{FF2B5EF4-FFF2-40B4-BE49-F238E27FC236}">
                <a16:creationId xmlns:a16="http://schemas.microsoft.com/office/drawing/2014/main" id="{C3AE52C3-4A19-DCB1-091C-021724B1705C}"/>
              </a:ext>
            </a:extLst>
          </p:cNvPr>
          <p:cNvGrpSpPr/>
          <p:nvPr/>
        </p:nvGrpSpPr>
        <p:grpSpPr>
          <a:xfrm>
            <a:off x="5962371" y="1534783"/>
            <a:ext cx="578100" cy="2718885"/>
            <a:chOff x="5803093" y="1198906"/>
            <a:chExt cx="578100" cy="2718885"/>
          </a:xfrm>
        </p:grpSpPr>
        <p:grpSp>
          <p:nvGrpSpPr>
            <p:cNvPr id="193" name="Google Shape;249;p19">
              <a:extLst>
                <a:ext uri="{FF2B5EF4-FFF2-40B4-BE49-F238E27FC236}">
                  <a16:creationId xmlns:a16="http://schemas.microsoft.com/office/drawing/2014/main" id="{F147C0EB-51E0-8D9F-654C-6562AD13E6A8}"/>
                </a:ext>
              </a:extLst>
            </p:cNvPr>
            <p:cNvGrpSpPr/>
            <p:nvPr/>
          </p:nvGrpSpPr>
          <p:grpSpPr>
            <a:xfrm>
              <a:off x="5938291" y="1198906"/>
              <a:ext cx="307146" cy="2526144"/>
              <a:chOff x="3433300" y="1589666"/>
              <a:chExt cx="270900" cy="2228034"/>
            </a:xfrm>
          </p:grpSpPr>
          <p:sp>
            <p:nvSpPr>
              <p:cNvPr id="196" name="Google Shape;250;p19">
                <a:extLst>
                  <a:ext uri="{FF2B5EF4-FFF2-40B4-BE49-F238E27FC236}">
                    <a16:creationId xmlns:a16="http://schemas.microsoft.com/office/drawing/2014/main" id="{FA749198-960F-8C0F-A7EC-0B4974A57237}"/>
                  </a:ext>
                </a:extLst>
              </p:cNvPr>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p19">
                <a:extLst>
                  <a:ext uri="{FF2B5EF4-FFF2-40B4-BE49-F238E27FC236}">
                    <a16:creationId xmlns:a16="http://schemas.microsoft.com/office/drawing/2014/main" id="{9811526B-5C4F-4B9B-01DD-78EECB4A7B61}"/>
                  </a:ext>
                </a:extLst>
              </p:cNvPr>
              <p:cNvSpPr/>
              <p:nvPr/>
            </p:nvSpPr>
            <p:spPr>
              <a:xfrm>
                <a:off x="3433305" y="1589666"/>
                <a:ext cx="270893" cy="2227858"/>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252;p19">
              <a:extLst>
                <a:ext uri="{FF2B5EF4-FFF2-40B4-BE49-F238E27FC236}">
                  <a16:creationId xmlns:a16="http://schemas.microsoft.com/office/drawing/2014/main" id="{48397A75-76AB-2B9E-F46C-61BA32AB12F4}"/>
                </a:ext>
              </a:extLst>
            </p:cNvPr>
            <p:cNvSpPr/>
            <p:nvPr/>
          </p:nvSpPr>
          <p:spPr>
            <a:xfrm>
              <a:off x="5803093" y="3339691"/>
              <a:ext cx="578100" cy="5781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900" dirty="0">
                  <a:solidFill>
                    <a:schemeClr val="accent5"/>
                  </a:solidFill>
                  <a:latin typeface="Fira Sans Extra Condensed Medium"/>
                  <a:ea typeface="Fira Sans Extra Condensed Medium"/>
                  <a:cs typeface="Fira Sans Extra Condensed Medium"/>
                  <a:sym typeface="Fira Sans Extra Condensed Medium"/>
                </a:rPr>
                <a:t>Total Purchase</a:t>
              </a:r>
              <a:endParaRPr sz="5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198" name="Google Shape;279;p19">
            <a:extLst>
              <a:ext uri="{FF2B5EF4-FFF2-40B4-BE49-F238E27FC236}">
                <a16:creationId xmlns:a16="http://schemas.microsoft.com/office/drawing/2014/main" id="{C0084A75-C787-ED95-8F49-E00BE9417585}"/>
              </a:ext>
            </a:extLst>
          </p:cNvPr>
          <p:cNvGrpSpPr/>
          <p:nvPr/>
        </p:nvGrpSpPr>
        <p:grpSpPr>
          <a:xfrm>
            <a:off x="6798527" y="1534783"/>
            <a:ext cx="578100" cy="2718885"/>
            <a:chOff x="6816420" y="1198906"/>
            <a:chExt cx="578100" cy="2718885"/>
          </a:xfrm>
        </p:grpSpPr>
        <p:grpSp>
          <p:nvGrpSpPr>
            <p:cNvPr id="199" name="Google Shape;280;p19">
              <a:extLst>
                <a:ext uri="{FF2B5EF4-FFF2-40B4-BE49-F238E27FC236}">
                  <a16:creationId xmlns:a16="http://schemas.microsoft.com/office/drawing/2014/main" id="{9AA265FE-5D35-E045-758A-C03549070E03}"/>
                </a:ext>
              </a:extLst>
            </p:cNvPr>
            <p:cNvGrpSpPr/>
            <p:nvPr/>
          </p:nvGrpSpPr>
          <p:grpSpPr>
            <a:xfrm>
              <a:off x="6951627" y="1198906"/>
              <a:ext cx="307146" cy="2526144"/>
              <a:chOff x="3433300" y="1589666"/>
              <a:chExt cx="270900" cy="2228034"/>
            </a:xfrm>
          </p:grpSpPr>
          <p:sp>
            <p:nvSpPr>
              <p:cNvPr id="202" name="Google Shape;281;p19">
                <a:extLst>
                  <a:ext uri="{FF2B5EF4-FFF2-40B4-BE49-F238E27FC236}">
                    <a16:creationId xmlns:a16="http://schemas.microsoft.com/office/drawing/2014/main" id="{EEEEAB6E-F031-35E2-93BF-A30AA325902B}"/>
                  </a:ext>
                </a:extLst>
              </p:cNvPr>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82;p19">
                <a:extLst>
                  <a:ext uri="{FF2B5EF4-FFF2-40B4-BE49-F238E27FC236}">
                    <a16:creationId xmlns:a16="http://schemas.microsoft.com/office/drawing/2014/main" id="{8A257627-3972-250F-76B0-2DBCF3B5A569}"/>
                  </a:ext>
                </a:extLst>
              </p:cNvPr>
              <p:cNvSpPr/>
              <p:nvPr/>
            </p:nvSpPr>
            <p:spPr>
              <a:xfrm>
                <a:off x="3433303" y="1589666"/>
                <a:ext cx="270893" cy="2227865"/>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83;p19">
              <a:extLst>
                <a:ext uri="{FF2B5EF4-FFF2-40B4-BE49-F238E27FC236}">
                  <a16:creationId xmlns:a16="http://schemas.microsoft.com/office/drawing/2014/main" id="{C39C435D-4AE3-A73B-7068-072067D43F93}"/>
                </a:ext>
              </a:extLst>
            </p:cNvPr>
            <p:cNvSpPr/>
            <p:nvPr/>
          </p:nvSpPr>
          <p:spPr>
            <a:xfrm>
              <a:off x="6816420" y="3339691"/>
              <a:ext cx="578100" cy="578100"/>
            </a:xfrm>
            <a:prstGeom prst="ellipse">
              <a:avLst/>
            </a:prstGeom>
            <a:solidFill>
              <a:srgbClr val="FFFFFF"/>
            </a:solidFill>
            <a:ln w="19050"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dirty="0">
                  <a:solidFill>
                    <a:schemeClr val="accent6"/>
                  </a:solidFill>
                  <a:latin typeface="Fira Sans Extra Condensed Medium"/>
                  <a:ea typeface="Fira Sans Extra Condensed Medium"/>
                  <a:cs typeface="Fira Sans Extra Condensed Medium"/>
                  <a:sym typeface="Fira Sans Extra Condensed Medium"/>
                </a:rPr>
                <a:t>Total Accepted Camps</a:t>
              </a:r>
              <a:endParaRPr sz="500" dirty="0">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211" name="TextBox 210">
            <a:extLst>
              <a:ext uri="{FF2B5EF4-FFF2-40B4-BE49-F238E27FC236}">
                <a16:creationId xmlns:a16="http://schemas.microsoft.com/office/drawing/2014/main" id="{E6849109-BD06-A889-91AF-3AF75E0D6AFE}"/>
              </a:ext>
            </a:extLst>
          </p:cNvPr>
          <p:cNvSpPr txBox="1"/>
          <p:nvPr/>
        </p:nvSpPr>
        <p:spPr>
          <a:xfrm>
            <a:off x="3565301" y="4427993"/>
            <a:ext cx="1358064" cy="307777"/>
          </a:xfrm>
          <a:prstGeom prst="rect">
            <a:avLst/>
          </a:prstGeom>
          <a:noFill/>
        </p:spPr>
        <p:txBody>
          <a:bodyPr wrap="none" rtlCol="0">
            <a:spAutoFit/>
          </a:bodyPr>
          <a:lstStyle/>
          <a:p>
            <a:r>
              <a:rPr lang="en-AE" dirty="0"/>
              <a:t>8 new features</a:t>
            </a:r>
          </a:p>
        </p:txBody>
      </p:sp>
      <p:sp>
        <p:nvSpPr>
          <p:cNvPr id="212" name="TextBox 211">
            <a:extLst>
              <a:ext uri="{FF2B5EF4-FFF2-40B4-BE49-F238E27FC236}">
                <a16:creationId xmlns:a16="http://schemas.microsoft.com/office/drawing/2014/main" id="{F68DC815-380C-1D0A-F50A-9276FA9D67BE}"/>
              </a:ext>
            </a:extLst>
          </p:cNvPr>
          <p:cNvSpPr txBox="1"/>
          <p:nvPr/>
        </p:nvSpPr>
        <p:spPr>
          <a:xfrm>
            <a:off x="1166545" y="1149638"/>
            <a:ext cx="362106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E" dirty="0"/>
              <a:t>Personal Information</a:t>
            </a:r>
          </a:p>
        </p:txBody>
      </p:sp>
      <p:sp>
        <p:nvSpPr>
          <p:cNvPr id="214" name="TextBox 213">
            <a:extLst>
              <a:ext uri="{FF2B5EF4-FFF2-40B4-BE49-F238E27FC236}">
                <a16:creationId xmlns:a16="http://schemas.microsoft.com/office/drawing/2014/main" id="{581A0179-9467-9184-25FC-ACC8B4BA6096}"/>
              </a:ext>
            </a:extLst>
          </p:cNvPr>
          <p:cNvSpPr txBox="1"/>
          <p:nvPr/>
        </p:nvSpPr>
        <p:spPr>
          <a:xfrm>
            <a:off x="5289295" y="1149637"/>
            <a:ext cx="195158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E" dirty="0"/>
              <a:t>Shopping Behavior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BEBF-404E-0021-76DC-47E83B4D34B2}"/>
              </a:ext>
            </a:extLst>
          </p:cNvPr>
          <p:cNvSpPr>
            <a:spLocks noGrp="1"/>
          </p:cNvSpPr>
          <p:nvPr>
            <p:ph type="title"/>
          </p:nvPr>
        </p:nvSpPr>
        <p:spPr/>
        <p:txBody>
          <a:bodyPr/>
          <a:lstStyle/>
          <a:p>
            <a:r>
              <a:rPr lang="en-AE" dirty="0"/>
              <a:t>Outliers</a:t>
            </a:r>
          </a:p>
        </p:txBody>
      </p:sp>
      <p:pic>
        <p:nvPicPr>
          <p:cNvPr id="3" name="Picture 2">
            <a:extLst>
              <a:ext uri="{FF2B5EF4-FFF2-40B4-BE49-F238E27FC236}">
                <a16:creationId xmlns:a16="http://schemas.microsoft.com/office/drawing/2014/main" id="{2B547C18-4730-E1F3-D6F8-AFAEC6A9EEEB}"/>
              </a:ext>
            </a:extLst>
          </p:cNvPr>
          <p:cNvPicPr>
            <a:picLocks noChangeAspect="1"/>
          </p:cNvPicPr>
          <p:nvPr/>
        </p:nvPicPr>
        <p:blipFill>
          <a:blip r:embed="rId2"/>
          <a:stretch>
            <a:fillRect/>
          </a:stretch>
        </p:blipFill>
        <p:spPr>
          <a:xfrm>
            <a:off x="685800" y="1181653"/>
            <a:ext cx="7772400" cy="2481625"/>
          </a:xfrm>
          <a:prstGeom prst="rect">
            <a:avLst/>
          </a:prstGeom>
        </p:spPr>
      </p:pic>
      <p:cxnSp>
        <p:nvCxnSpPr>
          <p:cNvPr id="5" name="Straight Connector 4">
            <a:extLst>
              <a:ext uri="{FF2B5EF4-FFF2-40B4-BE49-F238E27FC236}">
                <a16:creationId xmlns:a16="http://schemas.microsoft.com/office/drawing/2014/main" id="{3B468977-CA94-EB4E-3FA5-63340A375579}"/>
              </a:ext>
            </a:extLst>
          </p:cNvPr>
          <p:cNvCxnSpPr>
            <a:cxnSpLocks/>
          </p:cNvCxnSpPr>
          <p:nvPr/>
        </p:nvCxnSpPr>
        <p:spPr>
          <a:xfrm>
            <a:off x="1351722" y="2693504"/>
            <a:ext cx="3220278"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B9522B0B-831C-7395-CAD5-F5AC8CACC4FB}"/>
              </a:ext>
            </a:extLst>
          </p:cNvPr>
          <p:cNvSpPr txBox="1"/>
          <p:nvPr/>
        </p:nvSpPr>
        <p:spPr>
          <a:xfrm>
            <a:off x="1580322" y="2417861"/>
            <a:ext cx="522900" cy="307777"/>
          </a:xfrm>
          <a:prstGeom prst="rect">
            <a:avLst/>
          </a:prstGeom>
          <a:noFill/>
        </p:spPr>
        <p:txBody>
          <a:bodyPr wrap="none" rtlCol="0">
            <a:spAutoFit/>
          </a:bodyPr>
          <a:lstStyle/>
          <a:p>
            <a:r>
              <a:rPr lang="en-AE" dirty="0"/>
              <a:t>filter</a:t>
            </a:r>
          </a:p>
        </p:txBody>
      </p:sp>
      <p:cxnSp>
        <p:nvCxnSpPr>
          <p:cNvPr id="8" name="Straight Connector 7">
            <a:extLst>
              <a:ext uri="{FF2B5EF4-FFF2-40B4-BE49-F238E27FC236}">
                <a16:creationId xmlns:a16="http://schemas.microsoft.com/office/drawing/2014/main" id="{525F3C2E-62DE-A1E2-BEFA-1D1DF5E3BE96}"/>
              </a:ext>
            </a:extLst>
          </p:cNvPr>
          <p:cNvCxnSpPr>
            <a:cxnSpLocks/>
          </p:cNvCxnSpPr>
          <p:nvPr/>
        </p:nvCxnSpPr>
        <p:spPr>
          <a:xfrm>
            <a:off x="5198166" y="1772478"/>
            <a:ext cx="31805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6DF73AF6-59C1-3BCE-B34E-8535CDBC1128}"/>
              </a:ext>
            </a:extLst>
          </p:cNvPr>
          <p:cNvSpPr txBox="1"/>
          <p:nvPr/>
        </p:nvSpPr>
        <p:spPr>
          <a:xfrm>
            <a:off x="5287618" y="1464701"/>
            <a:ext cx="522900" cy="307777"/>
          </a:xfrm>
          <a:prstGeom prst="rect">
            <a:avLst/>
          </a:prstGeom>
          <a:noFill/>
        </p:spPr>
        <p:txBody>
          <a:bodyPr wrap="none" rtlCol="0">
            <a:spAutoFit/>
          </a:bodyPr>
          <a:lstStyle/>
          <a:p>
            <a:r>
              <a:rPr lang="en-AE" dirty="0"/>
              <a:t>filter</a:t>
            </a:r>
          </a:p>
        </p:txBody>
      </p:sp>
    </p:spTree>
    <p:extLst>
      <p:ext uri="{BB962C8B-B14F-4D97-AF65-F5344CB8AC3E}">
        <p14:creationId xmlns:p14="http://schemas.microsoft.com/office/powerpoint/2010/main" val="337776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430E-436F-2F59-497D-EBDF176E1BEA}"/>
              </a:ext>
            </a:extLst>
          </p:cNvPr>
          <p:cNvSpPr>
            <a:spLocks noGrp="1"/>
          </p:cNvSpPr>
          <p:nvPr>
            <p:ph type="title"/>
          </p:nvPr>
        </p:nvSpPr>
        <p:spPr/>
        <p:txBody>
          <a:bodyPr/>
          <a:lstStyle/>
          <a:p>
            <a:r>
              <a:rPr lang="en-AE" dirty="0"/>
              <a:t>Exploratory Data Analysis</a:t>
            </a:r>
          </a:p>
        </p:txBody>
      </p:sp>
      <p:grpSp>
        <p:nvGrpSpPr>
          <p:cNvPr id="3" name="Google Shape;455;p24">
            <a:extLst>
              <a:ext uri="{FF2B5EF4-FFF2-40B4-BE49-F238E27FC236}">
                <a16:creationId xmlns:a16="http://schemas.microsoft.com/office/drawing/2014/main" id="{34448620-13D0-FCDC-6D4A-A3BAF32AD71B}"/>
              </a:ext>
            </a:extLst>
          </p:cNvPr>
          <p:cNvGrpSpPr/>
          <p:nvPr/>
        </p:nvGrpSpPr>
        <p:grpSpPr>
          <a:xfrm>
            <a:off x="2649067" y="1949731"/>
            <a:ext cx="1244039" cy="1244039"/>
            <a:chOff x="4935067" y="1342427"/>
            <a:chExt cx="1244039" cy="1244039"/>
          </a:xfrm>
        </p:grpSpPr>
        <p:sp>
          <p:nvSpPr>
            <p:cNvPr id="4" name="Google Shape;456;p24">
              <a:extLst>
                <a:ext uri="{FF2B5EF4-FFF2-40B4-BE49-F238E27FC236}">
                  <a16:creationId xmlns:a16="http://schemas.microsoft.com/office/drawing/2014/main" id="{ACD68957-1FFE-20A9-E201-0EFCAA645DFB}"/>
                </a:ext>
              </a:extLst>
            </p:cNvPr>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7;p24">
              <a:extLst>
                <a:ext uri="{FF2B5EF4-FFF2-40B4-BE49-F238E27FC236}">
                  <a16:creationId xmlns:a16="http://schemas.microsoft.com/office/drawing/2014/main" id="{05D78B44-90A0-99AD-4E89-86AE3E532AFB}"/>
                </a:ext>
              </a:extLst>
            </p:cNvPr>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82;p24">
            <a:extLst>
              <a:ext uri="{FF2B5EF4-FFF2-40B4-BE49-F238E27FC236}">
                <a16:creationId xmlns:a16="http://schemas.microsoft.com/office/drawing/2014/main" id="{4425E974-B5C0-1A66-D663-7CF8F242AA0D}"/>
              </a:ext>
            </a:extLst>
          </p:cNvPr>
          <p:cNvGrpSpPr/>
          <p:nvPr/>
        </p:nvGrpSpPr>
        <p:grpSpPr>
          <a:xfrm>
            <a:off x="4121700" y="2076837"/>
            <a:ext cx="1884600" cy="989826"/>
            <a:chOff x="2273150" y="3489925"/>
            <a:chExt cx="1884600" cy="989826"/>
          </a:xfrm>
        </p:grpSpPr>
        <p:sp>
          <p:nvSpPr>
            <p:cNvPr id="7" name="Google Shape;483;p24">
              <a:extLst>
                <a:ext uri="{FF2B5EF4-FFF2-40B4-BE49-F238E27FC236}">
                  <a16:creationId xmlns:a16="http://schemas.microsoft.com/office/drawing/2014/main" id="{DF532C0D-5A9C-2636-470F-E24D632EB0F8}"/>
                </a:ext>
              </a:extLst>
            </p:cNvPr>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customer characteristics and spendings.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products. </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marketing strategies. </a:t>
              </a:r>
              <a:endParaRPr sz="800" dirty="0">
                <a:solidFill>
                  <a:srgbClr val="434343"/>
                </a:solidFill>
                <a:latin typeface="Roboto"/>
                <a:ea typeface="Roboto"/>
                <a:cs typeface="Roboto"/>
                <a:sym typeface="Roboto"/>
              </a:endParaRPr>
            </a:p>
          </p:txBody>
        </p:sp>
        <p:sp>
          <p:nvSpPr>
            <p:cNvPr id="8" name="Google Shape;484;p24">
              <a:extLst>
                <a:ext uri="{FF2B5EF4-FFF2-40B4-BE49-F238E27FC236}">
                  <a16:creationId xmlns:a16="http://schemas.microsoft.com/office/drawing/2014/main" id="{91B988F0-694B-BB0E-F3BF-FCA6DF0595C6}"/>
                </a:ext>
              </a:extLst>
            </p:cNvPr>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Analysis </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9" name="TextBox 8">
            <a:extLst>
              <a:ext uri="{FF2B5EF4-FFF2-40B4-BE49-F238E27FC236}">
                <a16:creationId xmlns:a16="http://schemas.microsoft.com/office/drawing/2014/main" id="{5888595D-B7FE-8D41-2BEC-3B1DF7F9172F}"/>
              </a:ext>
            </a:extLst>
          </p:cNvPr>
          <p:cNvSpPr txBox="1"/>
          <p:nvPr/>
        </p:nvSpPr>
        <p:spPr>
          <a:xfrm>
            <a:off x="483675" y="4420298"/>
            <a:ext cx="7917552" cy="307777"/>
          </a:xfrm>
          <a:prstGeom prst="rect">
            <a:avLst/>
          </a:prstGeom>
          <a:noFill/>
        </p:spPr>
        <p:txBody>
          <a:bodyPr wrap="none" rtlCol="0">
            <a:spAutoFit/>
          </a:bodyPr>
          <a:lstStyle/>
          <a:p>
            <a:r>
              <a:rPr lang="en-US" b="0" dirty="0">
                <a:solidFill>
                  <a:srgbClr val="D4D4D4"/>
                </a:solidFill>
                <a:effectLst/>
                <a:latin typeface="Menlo" panose="020B0609030804020204" pitchFamily="49" charset="0"/>
              </a:rPr>
              <a:t>The goal is to find some characteristics of customers who spend the most</a:t>
            </a:r>
          </a:p>
        </p:txBody>
      </p:sp>
    </p:spTree>
    <p:extLst>
      <p:ext uri="{BB962C8B-B14F-4D97-AF65-F5344CB8AC3E}">
        <p14:creationId xmlns:p14="http://schemas.microsoft.com/office/powerpoint/2010/main" val="2128413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0997-3B38-4678-3CD9-A9F202EE5F15}"/>
              </a:ext>
            </a:extLst>
          </p:cNvPr>
          <p:cNvSpPr>
            <a:spLocks noGrp="1"/>
          </p:cNvSpPr>
          <p:nvPr>
            <p:ph type="title"/>
          </p:nvPr>
        </p:nvSpPr>
        <p:spPr>
          <a:xfrm>
            <a:off x="470400" y="216642"/>
            <a:ext cx="8203200" cy="481200"/>
          </a:xfrm>
        </p:spPr>
        <p:txBody>
          <a:bodyPr/>
          <a:lstStyle/>
          <a:p>
            <a:r>
              <a:rPr lang="en-AE" dirty="0"/>
              <a:t>Exploratory Data Analysis I</a:t>
            </a:r>
          </a:p>
        </p:txBody>
      </p:sp>
      <p:pic>
        <p:nvPicPr>
          <p:cNvPr id="3" name="Picture 2">
            <a:extLst>
              <a:ext uri="{FF2B5EF4-FFF2-40B4-BE49-F238E27FC236}">
                <a16:creationId xmlns:a16="http://schemas.microsoft.com/office/drawing/2014/main" id="{A8BE62DA-A218-B56C-D25D-E1C369DAEBFE}"/>
              </a:ext>
            </a:extLst>
          </p:cNvPr>
          <p:cNvPicPr>
            <a:picLocks noChangeAspect="1"/>
          </p:cNvPicPr>
          <p:nvPr/>
        </p:nvPicPr>
        <p:blipFill>
          <a:blip r:embed="rId2"/>
          <a:stretch>
            <a:fillRect/>
          </a:stretch>
        </p:blipFill>
        <p:spPr>
          <a:xfrm>
            <a:off x="1126913" y="860596"/>
            <a:ext cx="3578088" cy="1939478"/>
          </a:xfrm>
          <a:prstGeom prst="rect">
            <a:avLst/>
          </a:prstGeom>
          <a:ln>
            <a:solidFill>
              <a:schemeClr val="tx1"/>
            </a:solidFill>
          </a:ln>
        </p:spPr>
      </p:pic>
      <p:pic>
        <p:nvPicPr>
          <p:cNvPr id="7" name="Picture 6" descr="Chart&#10;&#10;Description automatically generated">
            <a:extLst>
              <a:ext uri="{FF2B5EF4-FFF2-40B4-BE49-F238E27FC236}">
                <a16:creationId xmlns:a16="http://schemas.microsoft.com/office/drawing/2014/main" id="{5F87F84A-A99C-5C3A-7564-67B6B256E552}"/>
              </a:ext>
            </a:extLst>
          </p:cNvPr>
          <p:cNvPicPr>
            <a:picLocks noChangeAspect="1"/>
          </p:cNvPicPr>
          <p:nvPr/>
        </p:nvPicPr>
        <p:blipFill rotWithShape="1">
          <a:blip r:embed="rId3"/>
          <a:srcRect r="57589" b="26855"/>
          <a:stretch/>
        </p:blipFill>
        <p:spPr>
          <a:xfrm>
            <a:off x="5049078" y="860596"/>
            <a:ext cx="2799043" cy="1939478"/>
          </a:xfrm>
          <a:prstGeom prst="rect">
            <a:avLst/>
          </a:prstGeom>
          <a:ln>
            <a:solidFill>
              <a:schemeClr val="tx1"/>
            </a:solidFill>
          </a:ln>
        </p:spPr>
      </p:pic>
      <p:pic>
        <p:nvPicPr>
          <p:cNvPr id="8" name="Picture 7">
            <a:extLst>
              <a:ext uri="{FF2B5EF4-FFF2-40B4-BE49-F238E27FC236}">
                <a16:creationId xmlns:a16="http://schemas.microsoft.com/office/drawing/2014/main" id="{5C52BF32-1C83-4FF3-66D1-D9462060F0FC}"/>
              </a:ext>
            </a:extLst>
          </p:cNvPr>
          <p:cNvPicPr>
            <a:picLocks noChangeAspect="1"/>
          </p:cNvPicPr>
          <p:nvPr/>
        </p:nvPicPr>
        <p:blipFill rotWithShape="1">
          <a:blip r:embed="rId4"/>
          <a:srcRect l="43598"/>
          <a:stretch/>
        </p:blipFill>
        <p:spPr>
          <a:xfrm>
            <a:off x="1126913" y="2896609"/>
            <a:ext cx="3578088" cy="2091993"/>
          </a:xfrm>
          <a:prstGeom prst="rect">
            <a:avLst/>
          </a:prstGeom>
          <a:ln>
            <a:solidFill>
              <a:schemeClr val="tx1"/>
            </a:solidFill>
          </a:ln>
        </p:spPr>
      </p:pic>
      <p:pic>
        <p:nvPicPr>
          <p:cNvPr id="9" name="Picture 8">
            <a:extLst>
              <a:ext uri="{FF2B5EF4-FFF2-40B4-BE49-F238E27FC236}">
                <a16:creationId xmlns:a16="http://schemas.microsoft.com/office/drawing/2014/main" id="{5A64E229-D138-E9B3-8B7E-73C116D021CB}"/>
              </a:ext>
            </a:extLst>
          </p:cNvPr>
          <p:cNvPicPr>
            <a:picLocks noChangeAspect="1"/>
          </p:cNvPicPr>
          <p:nvPr/>
        </p:nvPicPr>
        <p:blipFill>
          <a:blip r:embed="rId5"/>
          <a:stretch>
            <a:fillRect/>
          </a:stretch>
        </p:blipFill>
        <p:spPr>
          <a:xfrm>
            <a:off x="5049078" y="2890990"/>
            <a:ext cx="2799043" cy="2097612"/>
          </a:xfrm>
          <a:prstGeom prst="rect">
            <a:avLst/>
          </a:prstGeom>
          <a:ln>
            <a:solidFill>
              <a:schemeClr val="tx1"/>
            </a:solidFill>
          </a:ln>
        </p:spPr>
      </p:pic>
      <p:sp>
        <p:nvSpPr>
          <p:cNvPr id="12" name="TextBox 11">
            <a:extLst>
              <a:ext uri="{FF2B5EF4-FFF2-40B4-BE49-F238E27FC236}">
                <a16:creationId xmlns:a16="http://schemas.microsoft.com/office/drawing/2014/main" id="{46C06EBF-D4E5-8E33-D58C-123EFBB46F65}"/>
              </a:ext>
            </a:extLst>
          </p:cNvPr>
          <p:cNvSpPr txBox="1"/>
          <p:nvPr/>
        </p:nvSpPr>
        <p:spPr>
          <a:xfrm>
            <a:off x="336263" y="1502028"/>
            <a:ext cx="790650" cy="584775"/>
          </a:xfrm>
          <a:prstGeom prst="rect">
            <a:avLst/>
          </a:prstGeom>
          <a:noFill/>
        </p:spPr>
        <p:txBody>
          <a:bodyPr wrap="square" rtlCol="0">
            <a:spAutoFit/>
          </a:bodyPr>
          <a:lstStyle/>
          <a:p>
            <a:r>
              <a:rPr lang="en-AE" sz="800" dirty="0">
                <a:solidFill>
                  <a:srgbClr val="FF0000"/>
                </a:solidFill>
              </a:rPr>
              <a:t>As Age Increase, Spendings increase.</a:t>
            </a:r>
          </a:p>
        </p:txBody>
      </p:sp>
      <p:sp>
        <p:nvSpPr>
          <p:cNvPr id="13" name="TextBox 12">
            <a:extLst>
              <a:ext uri="{FF2B5EF4-FFF2-40B4-BE49-F238E27FC236}">
                <a16:creationId xmlns:a16="http://schemas.microsoft.com/office/drawing/2014/main" id="{E7BEAE30-89B9-2186-0BE5-58C4C67450D6}"/>
              </a:ext>
            </a:extLst>
          </p:cNvPr>
          <p:cNvSpPr txBox="1"/>
          <p:nvPr/>
        </p:nvSpPr>
        <p:spPr>
          <a:xfrm>
            <a:off x="336262" y="3578643"/>
            <a:ext cx="790651" cy="707886"/>
          </a:xfrm>
          <a:prstGeom prst="rect">
            <a:avLst/>
          </a:prstGeom>
          <a:noFill/>
        </p:spPr>
        <p:txBody>
          <a:bodyPr wrap="square" rtlCol="0">
            <a:spAutoFit/>
          </a:bodyPr>
          <a:lstStyle/>
          <a:p>
            <a:r>
              <a:rPr lang="en-AE" sz="800" dirty="0">
                <a:solidFill>
                  <a:srgbClr val="FF0000"/>
                </a:solidFill>
              </a:rPr>
              <a:t>Graduates and Postgradutes spend the most.</a:t>
            </a:r>
          </a:p>
        </p:txBody>
      </p:sp>
      <p:sp>
        <p:nvSpPr>
          <p:cNvPr id="14" name="TextBox 13">
            <a:extLst>
              <a:ext uri="{FF2B5EF4-FFF2-40B4-BE49-F238E27FC236}">
                <a16:creationId xmlns:a16="http://schemas.microsoft.com/office/drawing/2014/main" id="{E3CF5A2D-DC3D-8BF3-C5D8-3994EB99648C}"/>
              </a:ext>
            </a:extLst>
          </p:cNvPr>
          <p:cNvSpPr txBox="1"/>
          <p:nvPr/>
        </p:nvSpPr>
        <p:spPr>
          <a:xfrm>
            <a:off x="8017087" y="1451748"/>
            <a:ext cx="912604" cy="584775"/>
          </a:xfrm>
          <a:prstGeom prst="rect">
            <a:avLst/>
          </a:prstGeom>
          <a:noFill/>
        </p:spPr>
        <p:txBody>
          <a:bodyPr wrap="square" rtlCol="0">
            <a:spAutoFit/>
          </a:bodyPr>
          <a:lstStyle/>
          <a:p>
            <a:r>
              <a:rPr lang="en-AE" sz="800" dirty="0">
                <a:solidFill>
                  <a:srgbClr val="FF0000"/>
                </a:solidFill>
              </a:rPr>
              <a:t>Most bought products are drinks and meat products.</a:t>
            </a:r>
          </a:p>
        </p:txBody>
      </p:sp>
      <p:sp>
        <p:nvSpPr>
          <p:cNvPr id="15" name="TextBox 14">
            <a:extLst>
              <a:ext uri="{FF2B5EF4-FFF2-40B4-BE49-F238E27FC236}">
                <a16:creationId xmlns:a16="http://schemas.microsoft.com/office/drawing/2014/main" id="{473804C2-3A68-D06C-E1A2-C095F05DFCC3}"/>
              </a:ext>
            </a:extLst>
          </p:cNvPr>
          <p:cNvSpPr txBox="1"/>
          <p:nvPr/>
        </p:nvSpPr>
        <p:spPr>
          <a:xfrm>
            <a:off x="8017087" y="3355021"/>
            <a:ext cx="912604" cy="954107"/>
          </a:xfrm>
          <a:prstGeom prst="rect">
            <a:avLst/>
          </a:prstGeom>
          <a:noFill/>
        </p:spPr>
        <p:txBody>
          <a:bodyPr wrap="square" rtlCol="0">
            <a:spAutoFit/>
          </a:bodyPr>
          <a:lstStyle/>
          <a:p>
            <a:r>
              <a:rPr lang="en-AE" sz="800" dirty="0">
                <a:solidFill>
                  <a:srgbClr val="FF0000"/>
                </a:solidFill>
              </a:rPr>
              <a:t>Spendings increase with income, and those who are not parents tend to spend more.  </a:t>
            </a:r>
          </a:p>
        </p:txBody>
      </p:sp>
    </p:spTree>
    <p:extLst>
      <p:ext uri="{BB962C8B-B14F-4D97-AF65-F5344CB8AC3E}">
        <p14:creationId xmlns:p14="http://schemas.microsoft.com/office/powerpoint/2010/main" val="1616278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927E-6F2E-A249-9898-779AEB24DDB0}"/>
              </a:ext>
            </a:extLst>
          </p:cNvPr>
          <p:cNvSpPr>
            <a:spLocks noGrp="1"/>
          </p:cNvSpPr>
          <p:nvPr>
            <p:ph type="title"/>
          </p:nvPr>
        </p:nvSpPr>
        <p:spPr/>
        <p:txBody>
          <a:bodyPr/>
          <a:lstStyle/>
          <a:p>
            <a:r>
              <a:rPr lang="en-AE" dirty="0"/>
              <a:t>Exploratory Data Analysis II</a:t>
            </a:r>
          </a:p>
        </p:txBody>
      </p:sp>
      <p:pic>
        <p:nvPicPr>
          <p:cNvPr id="4" name="Picture 3">
            <a:extLst>
              <a:ext uri="{FF2B5EF4-FFF2-40B4-BE49-F238E27FC236}">
                <a16:creationId xmlns:a16="http://schemas.microsoft.com/office/drawing/2014/main" id="{3B9A41B8-328B-F222-2E40-9DF5A17F7500}"/>
              </a:ext>
            </a:extLst>
          </p:cNvPr>
          <p:cNvPicPr>
            <a:picLocks noChangeAspect="1"/>
          </p:cNvPicPr>
          <p:nvPr/>
        </p:nvPicPr>
        <p:blipFill rotWithShape="1">
          <a:blip r:embed="rId2"/>
          <a:srcRect t="67008" r="64117"/>
          <a:stretch/>
        </p:blipFill>
        <p:spPr>
          <a:xfrm>
            <a:off x="842480" y="1240404"/>
            <a:ext cx="2188395" cy="2214446"/>
          </a:xfrm>
          <a:prstGeom prst="rect">
            <a:avLst/>
          </a:prstGeom>
        </p:spPr>
      </p:pic>
      <p:pic>
        <p:nvPicPr>
          <p:cNvPr id="5" name="Picture 4">
            <a:extLst>
              <a:ext uri="{FF2B5EF4-FFF2-40B4-BE49-F238E27FC236}">
                <a16:creationId xmlns:a16="http://schemas.microsoft.com/office/drawing/2014/main" id="{F862C565-A642-AAB4-7D64-805046738565}"/>
              </a:ext>
            </a:extLst>
          </p:cNvPr>
          <p:cNvPicPr>
            <a:picLocks noChangeAspect="1"/>
          </p:cNvPicPr>
          <p:nvPr/>
        </p:nvPicPr>
        <p:blipFill>
          <a:blip r:embed="rId3"/>
          <a:stretch>
            <a:fillRect/>
          </a:stretch>
        </p:blipFill>
        <p:spPr>
          <a:xfrm>
            <a:off x="4366020" y="948180"/>
            <a:ext cx="3494214" cy="2695782"/>
          </a:xfrm>
          <a:prstGeom prst="rect">
            <a:avLst/>
          </a:prstGeom>
        </p:spPr>
      </p:pic>
      <p:sp>
        <p:nvSpPr>
          <p:cNvPr id="7" name="TextBox 6">
            <a:extLst>
              <a:ext uri="{FF2B5EF4-FFF2-40B4-BE49-F238E27FC236}">
                <a16:creationId xmlns:a16="http://schemas.microsoft.com/office/drawing/2014/main" id="{10F343E8-1ACF-E914-5C79-01DA407FE786}"/>
              </a:ext>
            </a:extLst>
          </p:cNvPr>
          <p:cNvSpPr txBox="1"/>
          <p:nvPr/>
        </p:nvSpPr>
        <p:spPr>
          <a:xfrm>
            <a:off x="842480" y="3695518"/>
            <a:ext cx="2188395" cy="461665"/>
          </a:xfrm>
          <a:prstGeom prst="rect">
            <a:avLst/>
          </a:prstGeom>
          <a:noFill/>
        </p:spPr>
        <p:txBody>
          <a:bodyPr wrap="square" rtlCol="0">
            <a:spAutoFit/>
          </a:bodyPr>
          <a:lstStyle/>
          <a:p>
            <a:r>
              <a:rPr lang="en-AE" sz="800" dirty="0">
                <a:solidFill>
                  <a:srgbClr val="FF0000"/>
                </a:solidFill>
              </a:rPr>
              <a:t>Deals are exploited mostly by parents. Customers who have high spendings do not have high deal purchases. </a:t>
            </a:r>
          </a:p>
        </p:txBody>
      </p:sp>
      <p:sp>
        <p:nvSpPr>
          <p:cNvPr id="9" name="TextBox 8">
            <a:extLst>
              <a:ext uri="{FF2B5EF4-FFF2-40B4-BE49-F238E27FC236}">
                <a16:creationId xmlns:a16="http://schemas.microsoft.com/office/drawing/2014/main" id="{699BC280-FB5D-AE87-2028-24D76B6413E8}"/>
              </a:ext>
            </a:extLst>
          </p:cNvPr>
          <p:cNvSpPr txBox="1"/>
          <p:nvPr/>
        </p:nvSpPr>
        <p:spPr>
          <a:xfrm>
            <a:off x="4684519" y="3643962"/>
            <a:ext cx="3370420" cy="338554"/>
          </a:xfrm>
          <a:prstGeom prst="rect">
            <a:avLst/>
          </a:prstGeom>
          <a:noFill/>
        </p:spPr>
        <p:txBody>
          <a:bodyPr wrap="square">
            <a:spAutoFit/>
          </a:bodyPr>
          <a:lstStyle/>
          <a:p>
            <a:r>
              <a:rPr lang="en-US" sz="800" dirty="0">
                <a:solidFill>
                  <a:srgbClr val="FF0000"/>
                </a:solidFill>
                <a:latin typeface="+mn-lt"/>
              </a:rPr>
              <a:t>There is </a:t>
            </a:r>
            <a:r>
              <a:rPr lang="en-US" sz="800" b="0" dirty="0">
                <a:solidFill>
                  <a:srgbClr val="FF0000"/>
                </a:solidFill>
                <a:effectLst/>
                <a:latin typeface="+mn-lt"/>
              </a:rPr>
              <a:t>no correlation between the number of website visits last month and the number of web purchases in total. </a:t>
            </a:r>
          </a:p>
        </p:txBody>
      </p:sp>
    </p:spTree>
    <p:extLst>
      <p:ext uri="{BB962C8B-B14F-4D97-AF65-F5344CB8AC3E}">
        <p14:creationId xmlns:p14="http://schemas.microsoft.com/office/powerpoint/2010/main" val="26527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5BB3-DE10-5A4B-9684-2139D8D8E527}"/>
              </a:ext>
            </a:extLst>
          </p:cNvPr>
          <p:cNvSpPr>
            <a:spLocks noGrp="1"/>
          </p:cNvSpPr>
          <p:nvPr>
            <p:ph type="title"/>
          </p:nvPr>
        </p:nvSpPr>
        <p:spPr/>
        <p:txBody>
          <a:bodyPr/>
          <a:lstStyle/>
          <a:p>
            <a:r>
              <a:rPr lang="en-AE" dirty="0"/>
              <a:t>EDA closing remarks</a:t>
            </a:r>
          </a:p>
        </p:txBody>
      </p:sp>
      <p:sp>
        <p:nvSpPr>
          <p:cNvPr id="4" name="TextBox 3">
            <a:extLst>
              <a:ext uri="{FF2B5EF4-FFF2-40B4-BE49-F238E27FC236}">
                <a16:creationId xmlns:a16="http://schemas.microsoft.com/office/drawing/2014/main" id="{B681160F-3BBD-D4EE-0B23-A0173A3F533B}"/>
              </a:ext>
            </a:extLst>
          </p:cNvPr>
          <p:cNvSpPr txBox="1"/>
          <p:nvPr/>
        </p:nvSpPr>
        <p:spPr>
          <a:xfrm>
            <a:off x="775698" y="1017478"/>
            <a:ext cx="7084031" cy="2246769"/>
          </a:xfrm>
          <a:prstGeom prst="rect">
            <a:avLst/>
          </a:prstGeom>
          <a:noFill/>
        </p:spPr>
        <p:txBody>
          <a:bodyPr wrap="square">
            <a:spAutoFit/>
          </a:bodyPr>
          <a:lstStyle/>
          <a:p>
            <a:r>
              <a:rPr lang="en-US" b="1" dirty="0">
                <a:solidFill>
                  <a:srgbClr val="569CD6"/>
                </a:solidFill>
                <a:effectLst/>
                <a:latin typeface="+mn-lt"/>
              </a:rPr>
              <a:t>Conclusion</a:t>
            </a:r>
            <a:r>
              <a:rPr lang="en-US" b="0" dirty="0">
                <a:solidFill>
                  <a:srgbClr val="D4D4D4"/>
                </a:solidFill>
                <a:effectLst/>
                <a:latin typeface="+mn-lt"/>
              </a:rPr>
              <a:t>:</a:t>
            </a:r>
          </a:p>
          <a:p>
            <a:endParaRPr lang="en-US" b="0" dirty="0">
              <a:solidFill>
                <a:srgbClr val="D4D4D4"/>
              </a:solidFill>
              <a:effectLst/>
              <a:latin typeface="+mn-lt"/>
            </a:endParaRPr>
          </a:p>
          <a:p>
            <a:pPr marL="342900" indent="-342900">
              <a:buFont typeface="+mj-lt"/>
              <a:buAutoNum type="arabicPeriod"/>
            </a:pPr>
            <a:r>
              <a:rPr lang="en-US" b="0" dirty="0">
                <a:solidFill>
                  <a:schemeClr val="tx1"/>
                </a:solidFill>
                <a:effectLst/>
                <a:latin typeface="+mn-lt"/>
              </a:rPr>
              <a:t>Customers who </a:t>
            </a:r>
            <a:r>
              <a:rPr lang="en-US" b="1" dirty="0">
                <a:solidFill>
                  <a:schemeClr val="tx1"/>
                </a:solidFill>
                <a:effectLst/>
                <a:latin typeface="+mn-lt"/>
              </a:rPr>
              <a:t>relatively older</a:t>
            </a:r>
            <a:r>
              <a:rPr lang="en-US" b="0" dirty="0">
                <a:solidFill>
                  <a:schemeClr val="tx1"/>
                </a:solidFill>
                <a:effectLst/>
                <a:latin typeface="+mn-lt"/>
              </a:rPr>
              <a:t>, </a:t>
            </a:r>
            <a:r>
              <a:rPr lang="en-US" b="1" dirty="0">
                <a:solidFill>
                  <a:schemeClr val="tx1"/>
                </a:solidFill>
                <a:effectLst/>
                <a:latin typeface="+mn-lt"/>
              </a:rPr>
              <a:t>graduated</a:t>
            </a:r>
            <a:r>
              <a:rPr lang="en-US" b="0" dirty="0">
                <a:solidFill>
                  <a:schemeClr val="tx1"/>
                </a:solidFill>
                <a:effectLst/>
                <a:latin typeface="+mn-lt"/>
              </a:rPr>
              <a:t>, and </a:t>
            </a:r>
            <a:r>
              <a:rPr lang="en-US" b="1" dirty="0">
                <a:solidFill>
                  <a:schemeClr val="tx1"/>
                </a:solidFill>
                <a:effectLst/>
                <a:latin typeface="+mn-lt"/>
              </a:rPr>
              <a:t>have high income </a:t>
            </a:r>
            <a:r>
              <a:rPr lang="en-US" b="0" dirty="0">
                <a:solidFill>
                  <a:schemeClr val="tx1"/>
                </a:solidFill>
                <a:effectLst/>
                <a:latin typeface="+mn-lt"/>
              </a:rPr>
              <a:t>tend to spend the most.</a:t>
            </a:r>
          </a:p>
          <a:p>
            <a:pPr marL="342900" indent="-342900">
              <a:buFont typeface="+mj-lt"/>
              <a:buAutoNum type="arabicPeriod"/>
            </a:pPr>
            <a:r>
              <a:rPr lang="en-US" dirty="0">
                <a:solidFill>
                  <a:schemeClr val="tx1"/>
                </a:solidFill>
                <a:effectLst/>
                <a:latin typeface="+mn-lt"/>
              </a:rPr>
              <a:t>Drinks</a:t>
            </a:r>
            <a:r>
              <a:rPr lang="en-US" b="0" dirty="0">
                <a:solidFill>
                  <a:schemeClr val="tx1"/>
                </a:solidFill>
                <a:effectLst/>
                <a:latin typeface="+mn-lt"/>
              </a:rPr>
              <a:t> and </a:t>
            </a:r>
            <a:r>
              <a:rPr lang="en-US" dirty="0">
                <a:solidFill>
                  <a:schemeClr val="tx1"/>
                </a:solidFill>
                <a:effectLst/>
                <a:latin typeface="+mn-lt"/>
              </a:rPr>
              <a:t>Meat</a:t>
            </a:r>
            <a:r>
              <a:rPr lang="en-US" b="0" dirty="0">
                <a:solidFill>
                  <a:schemeClr val="tx1"/>
                </a:solidFill>
                <a:effectLst/>
                <a:latin typeface="+mn-lt"/>
              </a:rPr>
              <a:t> products generate most of the profit.</a:t>
            </a:r>
          </a:p>
          <a:p>
            <a:pPr marL="342900" indent="-342900">
              <a:buFont typeface="+mj-lt"/>
              <a:buAutoNum type="arabicPeriod"/>
            </a:pPr>
            <a:r>
              <a:rPr lang="en-US" dirty="0">
                <a:solidFill>
                  <a:schemeClr val="tx1"/>
                </a:solidFill>
                <a:latin typeface="+mn-lt"/>
              </a:rPr>
              <a:t>T</a:t>
            </a:r>
            <a:r>
              <a:rPr lang="en-US" b="0" dirty="0">
                <a:solidFill>
                  <a:schemeClr val="tx1"/>
                </a:solidFill>
                <a:effectLst/>
                <a:latin typeface="+mn-lt"/>
              </a:rPr>
              <a:t>he company needs to investigate their marketing strategy on deals as it only draws parents. </a:t>
            </a:r>
          </a:p>
          <a:p>
            <a:pPr marL="342900" indent="-342900">
              <a:buFont typeface="+mj-lt"/>
              <a:buAutoNum type="arabicPeriod"/>
            </a:pPr>
            <a:r>
              <a:rPr lang="en-US" b="0" dirty="0">
                <a:solidFill>
                  <a:schemeClr val="tx1"/>
                </a:solidFill>
                <a:effectLst/>
                <a:latin typeface="+mn-lt"/>
              </a:rPr>
              <a:t>For online purchases, we saw that there is no correlation between website visits last month and purchases. Therefore, the company should make daily online deals to attract customers</a:t>
            </a:r>
            <a:r>
              <a:rPr lang="en-US" b="0" dirty="0">
                <a:solidFill>
                  <a:srgbClr val="D4D4D4"/>
                </a:solidFill>
                <a:effectLst/>
                <a:latin typeface="+mn-lt"/>
              </a:rPr>
              <a:t>. </a:t>
            </a:r>
          </a:p>
        </p:txBody>
      </p:sp>
    </p:spTree>
    <p:extLst>
      <p:ext uri="{BB962C8B-B14F-4D97-AF65-F5344CB8AC3E}">
        <p14:creationId xmlns:p14="http://schemas.microsoft.com/office/powerpoint/2010/main" val="80357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BF02-127D-BF85-8D41-974C54CDF026}"/>
              </a:ext>
            </a:extLst>
          </p:cNvPr>
          <p:cNvSpPr>
            <a:spLocks noGrp="1"/>
          </p:cNvSpPr>
          <p:nvPr>
            <p:ph type="title"/>
          </p:nvPr>
        </p:nvSpPr>
        <p:spPr/>
        <p:txBody>
          <a:bodyPr/>
          <a:lstStyle/>
          <a:p>
            <a:r>
              <a:rPr lang="en-AE" dirty="0"/>
              <a:t>Data Preprocessing</a:t>
            </a:r>
          </a:p>
        </p:txBody>
      </p:sp>
      <p:grpSp>
        <p:nvGrpSpPr>
          <p:cNvPr id="3" name="Google Shape;466;p24">
            <a:extLst>
              <a:ext uri="{FF2B5EF4-FFF2-40B4-BE49-F238E27FC236}">
                <a16:creationId xmlns:a16="http://schemas.microsoft.com/office/drawing/2014/main" id="{0908DB6F-2BAD-B3F1-78B7-34AC74F6B7B8}"/>
              </a:ext>
            </a:extLst>
          </p:cNvPr>
          <p:cNvGrpSpPr/>
          <p:nvPr/>
        </p:nvGrpSpPr>
        <p:grpSpPr>
          <a:xfrm>
            <a:off x="2670288" y="1949731"/>
            <a:ext cx="1244039" cy="1244039"/>
            <a:chOff x="851762" y="3073379"/>
            <a:chExt cx="1244039" cy="1244039"/>
          </a:xfrm>
        </p:grpSpPr>
        <p:sp>
          <p:nvSpPr>
            <p:cNvPr id="4" name="Google Shape;467;p24">
              <a:extLst>
                <a:ext uri="{FF2B5EF4-FFF2-40B4-BE49-F238E27FC236}">
                  <a16:creationId xmlns:a16="http://schemas.microsoft.com/office/drawing/2014/main" id="{6424A06F-2B8E-E6BE-5341-7C35F2D779CD}"/>
                </a:ext>
              </a:extLst>
            </p:cNvPr>
            <p:cNvSpPr/>
            <p:nvPr/>
          </p:nvSpPr>
          <p:spPr>
            <a:xfrm>
              <a:off x="851762" y="3073379"/>
              <a:ext cx="1244039" cy="1244039"/>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8;p24">
              <a:extLst>
                <a:ext uri="{FF2B5EF4-FFF2-40B4-BE49-F238E27FC236}">
                  <a16:creationId xmlns:a16="http://schemas.microsoft.com/office/drawing/2014/main" id="{C81D21AC-D7E5-F587-6026-205C6191A01A}"/>
                </a:ext>
              </a:extLst>
            </p:cNvPr>
            <p:cNvSpPr/>
            <p:nvPr/>
          </p:nvSpPr>
          <p:spPr>
            <a:xfrm>
              <a:off x="895152" y="3116572"/>
              <a:ext cx="1157203" cy="1157571"/>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73;p24">
            <a:extLst>
              <a:ext uri="{FF2B5EF4-FFF2-40B4-BE49-F238E27FC236}">
                <a16:creationId xmlns:a16="http://schemas.microsoft.com/office/drawing/2014/main" id="{95BCC254-DA7B-49F3-0F31-96B977D81BDE}"/>
              </a:ext>
            </a:extLst>
          </p:cNvPr>
          <p:cNvGrpSpPr/>
          <p:nvPr/>
        </p:nvGrpSpPr>
        <p:grpSpPr>
          <a:xfrm>
            <a:off x="4142926" y="2076837"/>
            <a:ext cx="1884600" cy="989826"/>
            <a:chOff x="2273150" y="3489923"/>
            <a:chExt cx="1884600" cy="989826"/>
          </a:xfrm>
        </p:grpSpPr>
        <p:sp>
          <p:nvSpPr>
            <p:cNvPr id="7" name="Google Shape;474;p24">
              <a:extLst>
                <a:ext uri="{FF2B5EF4-FFF2-40B4-BE49-F238E27FC236}">
                  <a16:creationId xmlns:a16="http://schemas.microsoft.com/office/drawing/2014/main" id="{F1E44251-AE96-22A7-B9FB-77D18BA98BFA}"/>
                </a:ext>
              </a:extLst>
            </p:cNvPr>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800" dirty="0">
                  <a:solidFill>
                    <a:srgbClr val="434343"/>
                  </a:solidFill>
                  <a:latin typeface="Roboto"/>
                  <a:ea typeface="Roboto"/>
                  <a:cs typeface="Roboto"/>
                  <a:sym typeface="Roboto"/>
                </a:rPr>
                <a:t>Drop Unnecessary features. </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scaling.</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selection.</a:t>
              </a:r>
            </a:p>
          </p:txBody>
        </p:sp>
        <p:sp>
          <p:nvSpPr>
            <p:cNvPr id="8" name="Google Shape;475;p24">
              <a:extLst>
                <a:ext uri="{FF2B5EF4-FFF2-40B4-BE49-F238E27FC236}">
                  <a16:creationId xmlns:a16="http://schemas.microsoft.com/office/drawing/2014/main" id="{E968782E-EBAD-46C1-2328-E2858FF5D050}"/>
                </a:ext>
              </a:extLst>
            </p:cNvPr>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Preprocessing</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80477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182D-1D64-73C3-6E98-C5777E65578C}"/>
              </a:ext>
            </a:extLst>
          </p:cNvPr>
          <p:cNvSpPr>
            <a:spLocks noGrp="1"/>
          </p:cNvSpPr>
          <p:nvPr>
            <p:ph type="title"/>
          </p:nvPr>
        </p:nvSpPr>
        <p:spPr/>
        <p:txBody>
          <a:bodyPr/>
          <a:lstStyle/>
          <a:p>
            <a:r>
              <a:rPr lang="en-AE" dirty="0"/>
              <a:t>Methodology </a:t>
            </a:r>
          </a:p>
        </p:txBody>
      </p:sp>
      <p:sp>
        <p:nvSpPr>
          <p:cNvPr id="4" name="TextBox 3">
            <a:extLst>
              <a:ext uri="{FF2B5EF4-FFF2-40B4-BE49-F238E27FC236}">
                <a16:creationId xmlns:a16="http://schemas.microsoft.com/office/drawing/2014/main" id="{1DEB8A19-E195-1DEE-7E74-3513108F685F}"/>
              </a:ext>
            </a:extLst>
          </p:cNvPr>
          <p:cNvSpPr txBox="1"/>
          <p:nvPr/>
        </p:nvSpPr>
        <p:spPr>
          <a:xfrm>
            <a:off x="483675" y="896625"/>
            <a:ext cx="8292463" cy="1815882"/>
          </a:xfrm>
          <a:prstGeom prst="rect">
            <a:avLst/>
          </a:prstGeom>
          <a:noFill/>
        </p:spPr>
        <p:txBody>
          <a:bodyPr wrap="square">
            <a:spAutoFit/>
          </a:bodyPr>
          <a:lstStyle/>
          <a:p>
            <a:pPr marL="342900" indent="-342900">
              <a:buFont typeface="+mj-lt"/>
              <a:buAutoNum type="arabicPeriod"/>
            </a:pPr>
            <a:r>
              <a:rPr lang="en-US" b="0" dirty="0">
                <a:solidFill>
                  <a:schemeClr val="tx1"/>
                </a:solidFill>
                <a:effectLst/>
                <a:latin typeface="+mn-lt"/>
              </a:rPr>
              <a:t>We will drop features that were used to generate new, meaningful features. </a:t>
            </a:r>
          </a:p>
          <a:p>
            <a:pPr marL="342900" indent="-342900">
              <a:buFont typeface="+mj-lt"/>
              <a:buAutoNum type="arabicPeriod"/>
            </a:pPr>
            <a:endParaRPr lang="en-US" b="0" dirty="0">
              <a:solidFill>
                <a:schemeClr val="tx1"/>
              </a:solidFill>
              <a:effectLst/>
              <a:latin typeface="+mn-lt"/>
            </a:endParaRPr>
          </a:p>
          <a:p>
            <a:pPr marL="342900" indent="-342900">
              <a:buFont typeface="+mj-lt"/>
              <a:buAutoNum type="arabicPeriod"/>
            </a:pPr>
            <a:r>
              <a:rPr lang="en-US" b="0" dirty="0">
                <a:solidFill>
                  <a:schemeClr val="tx1"/>
                </a:solidFill>
                <a:effectLst/>
                <a:latin typeface="+mn-lt"/>
              </a:rPr>
              <a:t>We will drop features that describes short-term data (</a:t>
            </a:r>
            <a:r>
              <a:rPr lang="en-US" b="0" dirty="0" err="1">
                <a:solidFill>
                  <a:schemeClr val="tx1"/>
                </a:solidFill>
                <a:effectLst/>
                <a:latin typeface="+mn-lt"/>
              </a:rPr>
              <a:t>NumWebVisitsMonth</a:t>
            </a:r>
            <a:r>
              <a:rPr lang="en-US" b="0" dirty="0">
                <a:solidFill>
                  <a:schemeClr val="tx1"/>
                </a:solidFill>
                <a:effectLst/>
                <a:latin typeface="+mn-lt"/>
              </a:rPr>
              <a:t>).</a:t>
            </a:r>
          </a:p>
          <a:p>
            <a:pPr marL="342900" indent="-342900">
              <a:buFont typeface="+mj-lt"/>
              <a:buAutoNum type="arabicPeriod"/>
            </a:pPr>
            <a:endParaRPr lang="en-US" b="0" dirty="0">
              <a:solidFill>
                <a:schemeClr val="tx1"/>
              </a:solidFill>
              <a:effectLst/>
              <a:latin typeface="+mn-lt"/>
            </a:endParaRPr>
          </a:p>
          <a:p>
            <a:pPr marL="342900" indent="-342900">
              <a:buFont typeface="+mj-lt"/>
              <a:buAutoNum type="arabicPeriod"/>
            </a:pPr>
            <a:r>
              <a:rPr lang="en-US" b="0" dirty="0">
                <a:solidFill>
                  <a:schemeClr val="tx1"/>
                </a:solidFill>
                <a:effectLst/>
                <a:latin typeface="+mn-lt"/>
              </a:rPr>
              <a:t>We will drop features with very low variance. </a:t>
            </a:r>
          </a:p>
          <a:p>
            <a:pPr marL="342900" indent="-342900">
              <a:buFont typeface="+mj-lt"/>
              <a:buAutoNum type="arabicPeriod"/>
            </a:pPr>
            <a:endParaRPr lang="en-US" dirty="0">
              <a:solidFill>
                <a:schemeClr val="tx1"/>
              </a:solidFill>
              <a:latin typeface="+mn-lt"/>
            </a:endParaRPr>
          </a:p>
          <a:p>
            <a:pPr marL="342900" indent="-342900">
              <a:buFont typeface="+mj-lt"/>
              <a:buAutoNum type="arabicPeriod"/>
            </a:pPr>
            <a:r>
              <a:rPr lang="en-US" b="0" dirty="0">
                <a:solidFill>
                  <a:schemeClr val="tx1"/>
                </a:solidFill>
                <a:effectLst/>
                <a:latin typeface="+mn-lt"/>
              </a:rPr>
              <a:t>Scale data using Standardization. </a:t>
            </a:r>
          </a:p>
          <a:p>
            <a:endParaRPr lang="en-US" dirty="0">
              <a:solidFill>
                <a:schemeClr val="tx1"/>
              </a:solidFill>
              <a:latin typeface="+mn-lt"/>
            </a:endParaRPr>
          </a:p>
        </p:txBody>
      </p:sp>
      <p:pic>
        <p:nvPicPr>
          <p:cNvPr id="10" name="Picture 9">
            <a:extLst>
              <a:ext uri="{FF2B5EF4-FFF2-40B4-BE49-F238E27FC236}">
                <a16:creationId xmlns:a16="http://schemas.microsoft.com/office/drawing/2014/main" id="{AFBE2163-D335-2CE0-E9E2-C27985EBB353}"/>
              </a:ext>
            </a:extLst>
          </p:cNvPr>
          <p:cNvPicPr>
            <a:picLocks noChangeAspect="1"/>
          </p:cNvPicPr>
          <p:nvPr/>
        </p:nvPicPr>
        <p:blipFill>
          <a:blip r:embed="rId2"/>
          <a:stretch>
            <a:fillRect/>
          </a:stretch>
        </p:blipFill>
        <p:spPr>
          <a:xfrm>
            <a:off x="1054541" y="2725743"/>
            <a:ext cx="7150729" cy="935927"/>
          </a:xfrm>
          <a:prstGeom prst="rect">
            <a:avLst/>
          </a:prstGeom>
        </p:spPr>
      </p:pic>
      <p:sp>
        <p:nvSpPr>
          <p:cNvPr id="3" name="TextBox 2">
            <a:extLst>
              <a:ext uri="{FF2B5EF4-FFF2-40B4-BE49-F238E27FC236}">
                <a16:creationId xmlns:a16="http://schemas.microsoft.com/office/drawing/2014/main" id="{E709450C-DADE-9C99-7AA8-ED42459B4698}"/>
              </a:ext>
            </a:extLst>
          </p:cNvPr>
          <p:cNvSpPr txBox="1"/>
          <p:nvPr/>
        </p:nvSpPr>
        <p:spPr>
          <a:xfrm>
            <a:off x="367961" y="3998357"/>
            <a:ext cx="8408077" cy="646331"/>
          </a:xfrm>
          <a:prstGeom prst="rect">
            <a:avLst/>
          </a:prstGeom>
          <a:noFill/>
        </p:spPr>
        <p:txBody>
          <a:bodyPr wrap="square" rtlCol="0">
            <a:spAutoFit/>
          </a:bodyPr>
          <a:lstStyle/>
          <a:p>
            <a:r>
              <a:rPr lang="en-US" sz="1200" b="0" i="0" dirty="0">
                <a:solidFill>
                  <a:schemeClr val="tx1"/>
                </a:solidFill>
                <a:effectLst/>
                <a:latin typeface="Menlo" panose="020B0609030804020204" pitchFamily="49" charset="0"/>
              </a:rPr>
              <a:t>Final Features: </a:t>
            </a:r>
          </a:p>
          <a:p>
            <a:endParaRPr lang="en-US" sz="1200" dirty="0">
              <a:solidFill>
                <a:schemeClr val="tx1"/>
              </a:solidFill>
              <a:latin typeface="Menlo" panose="020B0609030804020204" pitchFamily="49" charset="0"/>
            </a:endParaRPr>
          </a:p>
          <a:p>
            <a:r>
              <a:rPr lang="en-US" sz="1200" b="0" i="0" dirty="0">
                <a:solidFill>
                  <a:schemeClr val="tx1"/>
                </a:solidFill>
                <a:effectLst/>
                <a:latin typeface="Menlo" panose="020B0609030804020204" pitchFamily="49" charset="0"/>
              </a:rPr>
              <a:t>['Income', 'Recency', '</a:t>
            </a:r>
            <a:r>
              <a:rPr lang="en-US" sz="1200" b="0" i="0" dirty="0" err="1">
                <a:solidFill>
                  <a:schemeClr val="tx1"/>
                </a:solidFill>
                <a:effectLst/>
                <a:latin typeface="Menlo" panose="020B0609030804020204" pitchFamily="49" charset="0"/>
              </a:rPr>
              <a:t>DaysJoin</a:t>
            </a:r>
            <a:r>
              <a:rPr lang="en-US" sz="1200" b="0" i="0" dirty="0">
                <a:solidFill>
                  <a:schemeClr val="tx1"/>
                </a:solidFill>
                <a:effectLst/>
                <a:latin typeface="Menlo" panose="020B0609030804020204" pitchFamily="49" charset="0"/>
              </a:rPr>
              <a:t>', '</a:t>
            </a:r>
            <a:r>
              <a:rPr lang="en-US" sz="1200" b="0" i="0" dirty="0" err="1">
                <a:solidFill>
                  <a:schemeClr val="tx1"/>
                </a:solidFill>
                <a:effectLst/>
                <a:latin typeface="Menlo" panose="020B0609030804020204" pitchFamily="49" charset="0"/>
              </a:rPr>
              <a:t>TotalSpent</a:t>
            </a:r>
            <a:r>
              <a:rPr lang="en-US" sz="1200" b="0" i="0" dirty="0">
                <a:solidFill>
                  <a:schemeClr val="tx1"/>
                </a:solidFill>
                <a:effectLst/>
                <a:latin typeface="Menlo" panose="020B0609030804020204" pitchFamily="49" charset="0"/>
              </a:rPr>
              <a:t>', 'Age', '</a:t>
            </a:r>
            <a:r>
              <a:rPr lang="en-US" sz="1200" b="0" i="0" dirty="0" err="1">
                <a:solidFill>
                  <a:schemeClr val="tx1"/>
                </a:solidFill>
                <a:effectLst/>
                <a:latin typeface="Menlo" panose="020B0609030804020204" pitchFamily="49" charset="0"/>
              </a:rPr>
              <a:t>TotalMembers</a:t>
            </a:r>
            <a:r>
              <a:rPr lang="en-US" sz="1200" b="0" i="0" dirty="0">
                <a:solidFill>
                  <a:schemeClr val="tx1"/>
                </a:solidFill>
                <a:effectLst/>
                <a:latin typeface="Menlo" panose="020B0609030804020204" pitchFamily="49" charset="0"/>
              </a:rPr>
              <a:t>', '</a:t>
            </a:r>
            <a:r>
              <a:rPr lang="en-US" sz="1200" b="0" i="0" dirty="0" err="1">
                <a:solidFill>
                  <a:schemeClr val="tx1"/>
                </a:solidFill>
                <a:effectLst/>
                <a:latin typeface="Menlo" panose="020B0609030804020204" pitchFamily="49" charset="0"/>
              </a:rPr>
              <a:t>TotalPurchase</a:t>
            </a:r>
            <a:r>
              <a:rPr lang="en-US" sz="1200" b="0" i="0" dirty="0">
                <a:solidFill>
                  <a:schemeClr val="tx1"/>
                </a:solidFill>
                <a:effectLst/>
                <a:latin typeface="Menlo" panose="020B0609030804020204" pitchFamily="49" charset="0"/>
              </a:rPr>
              <a:t>']</a:t>
            </a:r>
            <a:endParaRPr lang="en-AE" sz="1200" dirty="0">
              <a:solidFill>
                <a:schemeClr val="tx1"/>
              </a:solidFill>
            </a:endParaRPr>
          </a:p>
        </p:txBody>
      </p:sp>
    </p:spTree>
    <p:extLst>
      <p:ext uri="{BB962C8B-B14F-4D97-AF65-F5344CB8AC3E}">
        <p14:creationId xmlns:p14="http://schemas.microsoft.com/office/powerpoint/2010/main" val="98688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EB9B-A2F6-FD03-C6F9-F52D6AB194A0}"/>
              </a:ext>
            </a:extLst>
          </p:cNvPr>
          <p:cNvSpPr>
            <a:spLocks noGrp="1"/>
          </p:cNvSpPr>
          <p:nvPr>
            <p:ph type="title"/>
          </p:nvPr>
        </p:nvSpPr>
        <p:spPr/>
        <p:txBody>
          <a:bodyPr/>
          <a:lstStyle/>
          <a:p>
            <a:r>
              <a:rPr lang="en-AE" dirty="0"/>
              <a:t>Problem Statement</a:t>
            </a:r>
          </a:p>
        </p:txBody>
      </p:sp>
    </p:spTree>
    <p:extLst>
      <p:ext uri="{BB962C8B-B14F-4D97-AF65-F5344CB8AC3E}">
        <p14:creationId xmlns:p14="http://schemas.microsoft.com/office/powerpoint/2010/main" val="4041218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BAD7F1-E036-647A-89D3-6F2ED57043B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685800" y="1173537"/>
            <a:ext cx="7772400" cy="3547216"/>
          </a:xfrm>
          <a:prstGeom prst="rect">
            <a:avLst/>
          </a:prstGeom>
        </p:spPr>
      </p:pic>
      <p:sp>
        <p:nvSpPr>
          <p:cNvPr id="15" name="Title 1">
            <a:extLst>
              <a:ext uri="{FF2B5EF4-FFF2-40B4-BE49-F238E27FC236}">
                <a16:creationId xmlns:a16="http://schemas.microsoft.com/office/drawing/2014/main" id="{7216FC06-13F8-4BE1-780A-7D5D179AD080}"/>
              </a:ext>
            </a:extLst>
          </p:cNvPr>
          <p:cNvSpPr>
            <a:spLocks noGrp="1"/>
          </p:cNvSpPr>
          <p:nvPr>
            <p:ph type="title"/>
          </p:nvPr>
        </p:nvSpPr>
        <p:spPr>
          <a:xfrm>
            <a:off x="483675" y="415425"/>
            <a:ext cx="8203200" cy="481200"/>
          </a:xfrm>
        </p:spPr>
        <p:txBody>
          <a:bodyPr/>
          <a:lstStyle/>
          <a:p>
            <a:r>
              <a:rPr lang="en-AE" dirty="0"/>
              <a:t>Dataset for modeling</a:t>
            </a:r>
          </a:p>
        </p:txBody>
      </p:sp>
    </p:spTree>
    <p:extLst>
      <p:ext uri="{BB962C8B-B14F-4D97-AF65-F5344CB8AC3E}">
        <p14:creationId xmlns:p14="http://schemas.microsoft.com/office/powerpoint/2010/main" val="403194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C28F-E455-9603-FC7B-A77C8209EEA9}"/>
              </a:ext>
            </a:extLst>
          </p:cNvPr>
          <p:cNvSpPr>
            <a:spLocks noGrp="1"/>
          </p:cNvSpPr>
          <p:nvPr>
            <p:ph type="title"/>
          </p:nvPr>
        </p:nvSpPr>
        <p:spPr/>
        <p:txBody>
          <a:bodyPr/>
          <a:lstStyle/>
          <a:p>
            <a:r>
              <a:rPr lang="en-AE" dirty="0"/>
              <a:t>Modeling and Profiling</a:t>
            </a:r>
          </a:p>
        </p:txBody>
      </p:sp>
      <p:grpSp>
        <p:nvGrpSpPr>
          <p:cNvPr id="3" name="Google Shape;448;p24">
            <a:extLst>
              <a:ext uri="{FF2B5EF4-FFF2-40B4-BE49-F238E27FC236}">
                <a16:creationId xmlns:a16="http://schemas.microsoft.com/office/drawing/2014/main" id="{5B3F78BA-CF2A-2A18-CE20-3B36535B9FFD}"/>
              </a:ext>
            </a:extLst>
          </p:cNvPr>
          <p:cNvGrpSpPr/>
          <p:nvPr/>
        </p:nvGrpSpPr>
        <p:grpSpPr>
          <a:xfrm>
            <a:off x="2839139" y="2113595"/>
            <a:ext cx="1244039" cy="1244039"/>
            <a:chOff x="4935067" y="3073379"/>
            <a:chExt cx="1244039" cy="1244039"/>
          </a:xfrm>
        </p:grpSpPr>
        <p:sp>
          <p:nvSpPr>
            <p:cNvPr id="4" name="Google Shape;449;p24">
              <a:extLst>
                <a:ext uri="{FF2B5EF4-FFF2-40B4-BE49-F238E27FC236}">
                  <a16:creationId xmlns:a16="http://schemas.microsoft.com/office/drawing/2014/main" id="{FD5088F3-B763-F148-4CC7-74759532E7D0}"/>
                </a:ext>
              </a:extLst>
            </p:cNvPr>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0;p24">
              <a:extLst>
                <a:ext uri="{FF2B5EF4-FFF2-40B4-BE49-F238E27FC236}">
                  <a16:creationId xmlns:a16="http://schemas.microsoft.com/office/drawing/2014/main" id="{3DB9EEC7-3099-9783-B209-B302725A4CCE}"/>
                </a:ext>
              </a:extLst>
            </p:cNvPr>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79;p24">
            <a:extLst>
              <a:ext uri="{FF2B5EF4-FFF2-40B4-BE49-F238E27FC236}">
                <a16:creationId xmlns:a16="http://schemas.microsoft.com/office/drawing/2014/main" id="{E6AED5DE-83D8-8AC9-C0CE-A11FA7F93F40}"/>
              </a:ext>
            </a:extLst>
          </p:cNvPr>
          <p:cNvGrpSpPr/>
          <p:nvPr/>
        </p:nvGrpSpPr>
        <p:grpSpPr>
          <a:xfrm>
            <a:off x="4311772" y="2240701"/>
            <a:ext cx="1884600" cy="989826"/>
            <a:chOff x="2273150" y="3489923"/>
            <a:chExt cx="1884600" cy="989826"/>
          </a:xfrm>
        </p:grpSpPr>
        <p:sp>
          <p:nvSpPr>
            <p:cNvPr id="7" name="Google Shape;480;p24">
              <a:extLst>
                <a:ext uri="{FF2B5EF4-FFF2-40B4-BE49-F238E27FC236}">
                  <a16:creationId xmlns:a16="http://schemas.microsoft.com/office/drawing/2014/main" id="{BEF29F88-1D00-DC2A-8B53-A3FDFB0AA1FD}"/>
                </a:ext>
              </a:extLst>
            </p:cNvPr>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Try multiple clustering algorithms.</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Choose the best model.</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Profiling and recommendation</a:t>
              </a:r>
              <a:endParaRPr sz="800" dirty="0">
                <a:solidFill>
                  <a:srgbClr val="434343"/>
                </a:solidFill>
                <a:latin typeface="Roboto"/>
                <a:ea typeface="Roboto"/>
                <a:cs typeface="Roboto"/>
                <a:sym typeface="Roboto"/>
              </a:endParaRPr>
            </a:p>
          </p:txBody>
        </p:sp>
        <p:sp>
          <p:nvSpPr>
            <p:cNvPr id="8" name="Google Shape;481;p24">
              <a:extLst>
                <a:ext uri="{FF2B5EF4-FFF2-40B4-BE49-F238E27FC236}">
                  <a16:creationId xmlns:a16="http://schemas.microsoft.com/office/drawing/2014/main" id="{312BA174-E089-78E5-0E78-C47E1195FA36}"/>
                </a:ext>
              </a:extLst>
            </p:cNvPr>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Modeling and Profiling</a:t>
              </a:r>
              <a:endParaRPr dirty="0">
                <a:solidFill>
                  <a:srgbClr val="FFFFFF"/>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1603001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Unsupervised Learning - Clustering Models</a:t>
            </a:r>
            <a:endParaRPr dirty="0"/>
          </a:p>
        </p:txBody>
      </p:sp>
      <p:grpSp>
        <p:nvGrpSpPr>
          <p:cNvPr id="387" name="Google Shape;387;p22"/>
          <p:cNvGrpSpPr/>
          <p:nvPr/>
        </p:nvGrpSpPr>
        <p:grpSpPr>
          <a:xfrm>
            <a:off x="710275" y="2404050"/>
            <a:ext cx="7723500" cy="846600"/>
            <a:chOff x="710275" y="2330425"/>
            <a:chExt cx="7723500" cy="8466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2</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325" y="23304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Kmedoid</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0" name="Google Shape;390;p22"/>
            <p:cNvSpPr txBox="1"/>
            <p:nvPr/>
          </p:nvSpPr>
          <p:spPr>
            <a:xfrm>
              <a:off x="710275" y="26562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434343"/>
                  </a:solidFill>
                  <a:latin typeface="Roboto"/>
                  <a:ea typeface="Roboto"/>
                  <a:cs typeface="Roboto"/>
                  <a:sym typeface="Roboto"/>
                </a:rPr>
                <a:t>C</a:t>
              </a:r>
              <a:r>
                <a:rPr lang="en" sz="1200" dirty="0">
                  <a:solidFill>
                    <a:srgbClr val="434343"/>
                  </a:solidFill>
                  <a:latin typeface="Roboto"/>
                  <a:ea typeface="Roboto"/>
                  <a:cs typeface="Roboto"/>
                  <a:sym typeface="Roboto"/>
                </a:rPr>
                <a:t>enter point is a data point.</a:t>
              </a:r>
              <a:endParaRPr sz="1200" dirty="0">
                <a:solidFill>
                  <a:srgbClr val="434343"/>
                </a:solidFill>
                <a:latin typeface="Roboto"/>
                <a:ea typeface="Roboto"/>
                <a:cs typeface="Roboto"/>
                <a:sym typeface="Roboto"/>
              </a:endParaRPr>
            </a:p>
          </p:txBody>
        </p:sp>
        <p:sp>
          <p:nvSpPr>
            <p:cNvPr id="391" name="Google Shape;391;p22"/>
            <p:cNvSpPr/>
            <p:nvPr/>
          </p:nvSpPr>
          <p:spPr>
            <a:xfrm rot="5400000">
              <a:off x="5031400" y="1235425"/>
              <a:ext cx="439800" cy="30366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2"/>
          <p:cNvGrpSpPr/>
          <p:nvPr/>
        </p:nvGrpSpPr>
        <p:grpSpPr>
          <a:xfrm>
            <a:off x="710275" y="3519550"/>
            <a:ext cx="7723500" cy="846600"/>
            <a:chOff x="710275" y="3445925"/>
            <a:chExt cx="7723500" cy="846600"/>
          </a:xfrm>
        </p:grpSpPr>
        <p:sp>
          <p:nvSpPr>
            <p:cNvPr id="393" name="Google Shape;393;p22"/>
            <p:cNvSpPr/>
            <p:nvPr/>
          </p:nvSpPr>
          <p:spPr>
            <a:xfrm>
              <a:off x="7262875" y="3567875"/>
              <a:ext cx="1170900" cy="602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3</a:t>
              </a:r>
              <a:endParaRPr sz="2000" dirty="0">
                <a:solidFill>
                  <a:schemeClr val="lt1"/>
                </a:solidFill>
                <a:latin typeface="Fira Sans Extra Condensed"/>
                <a:ea typeface="Fira Sans Extra Condensed"/>
                <a:cs typeface="Fira Sans Extra Condensed"/>
                <a:sym typeface="Fira Sans Extra Condensed"/>
              </a:endParaRPr>
            </a:p>
          </p:txBody>
        </p:sp>
        <p:sp>
          <p:nvSpPr>
            <p:cNvPr id="394" name="Google Shape;394;p22"/>
            <p:cNvSpPr txBox="1"/>
            <p:nvPr/>
          </p:nvSpPr>
          <p:spPr>
            <a:xfrm>
              <a:off x="710325" y="3445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solidFill>
                  <a:latin typeface="Fira Sans Extra Condensed Medium"/>
                  <a:ea typeface="Fira Sans Extra Condensed Medium"/>
                  <a:cs typeface="Fira Sans Extra Condensed Medium"/>
                  <a:sym typeface="Fira Sans Extra Condensed Medium"/>
                </a:rPr>
                <a:t>Gaussian Mixture</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395" name="Google Shape;395;p22"/>
            <p:cNvSpPr txBox="1"/>
            <p:nvPr/>
          </p:nvSpPr>
          <p:spPr>
            <a:xfrm>
              <a:off x="710275" y="3771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374151"/>
                  </a:solidFill>
                  <a:latin typeface="Roboto" panose="02000000000000000000" pitchFamily="2" charset="0"/>
                  <a:ea typeface="Roboto" panose="02000000000000000000" pitchFamily="2" charset="0"/>
                  <a:cs typeface="Roboto" panose="02000000000000000000" pitchFamily="2" charset="0"/>
                </a:rPr>
                <a:t>M</a:t>
              </a:r>
              <a:r>
                <a:rPr lang="en-US" sz="1200"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ean vector represent the center point of a cluster in the feature space.</a:t>
              </a:r>
              <a:endParaRPr sz="1200" dirty="0">
                <a:solidFill>
                  <a:srgbClr val="434343"/>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96" name="Google Shape;396;p22"/>
            <p:cNvSpPr/>
            <p:nvPr/>
          </p:nvSpPr>
          <p:spPr>
            <a:xfrm rot="5400000">
              <a:off x="5031089" y="2350940"/>
              <a:ext cx="439800" cy="3036569"/>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2"/>
          <p:cNvGrpSpPr/>
          <p:nvPr/>
        </p:nvGrpSpPr>
        <p:grpSpPr>
          <a:xfrm>
            <a:off x="710275" y="1288550"/>
            <a:ext cx="7723500" cy="846600"/>
            <a:chOff x="710275" y="1214925"/>
            <a:chExt cx="7723500" cy="846600"/>
          </a:xfrm>
        </p:grpSpPr>
        <p:sp>
          <p:nvSpPr>
            <p:cNvPr id="398" name="Google Shape;398;p22"/>
            <p:cNvSpPr/>
            <p:nvPr/>
          </p:nvSpPr>
          <p:spPr>
            <a:xfrm rot="5400000">
              <a:off x="5031074" y="119925"/>
              <a:ext cx="439800" cy="30366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txBox="1"/>
            <p:nvPr/>
          </p:nvSpPr>
          <p:spPr>
            <a:xfrm>
              <a:off x="710325" y="1214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Kmeans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p:cNvSpPr txBox="1"/>
            <p:nvPr/>
          </p:nvSpPr>
          <p:spPr>
            <a:xfrm>
              <a:off x="710275" y="1540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434343"/>
                  </a:solidFill>
                  <a:latin typeface="Roboto"/>
                  <a:ea typeface="Roboto"/>
                  <a:cs typeface="Roboto"/>
                  <a:sym typeface="Roboto"/>
                </a:rPr>
                <a:t>Center point is a mean centroid.  </a:t>
              </a:r>
              <a:endParaRPr sz="1200" dirty="0">
                <a:solidFill>
                  <a:srgbClr val="434343"/>
                </a:solidFill>
                <a:latin typeface="Roboto"/>
                <a:ea typeface="Roboto"/>
                <a:cs typeface="Roboto"/>
                <a:sym typeface="Roboto"/>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1</a:t>
              </a:r>
              <a:endParaRPr sz="2000" dirty="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4B2C-F484-B0BF-1DD5-DE4B2613A6A2}"/>
              </a:ext>
            </a:extLst>
          </p:cNvPr>
          <p:cNvSpPr>
            <a:spLocks noGrp="1"/>
          </p:cNvSpPr>
          <p:nvPr>
            <p:ph type="title"/>
          </p:nvPr>
        </p:nvSpPr>
        <p:spPr/>
        <p:txBody>
          <a:bodyPr/>
          <a:lstStyle/>
          <a:p>
            <a:r>
              <a:rPr lang="en-AE" dirty="0"/>
              <a:t>Determine Number of Clusters</a:t>
            </a:r>
          </a:p>
        </p:txBody>
      </p:sp>
      <p:pic>
        <p:nvPicPr>
          <p:cNvPr id="3" name="Picture 2">
            <a:extLst>
              <a:ext uri="{FF2B5EF4-FFF2-40B4-BE49-F238E27FC236}">
                <a16:creationId xmlns:a16="http://schemas.microsoft.com/office/drawing/2014/main" id="{C490D76A-08BE-B4BE-EAC3-27AD04A15DFA}"/>
              </a:ext>
            </a:extLst>
          </p:cNvPr>
          <p:cNvPicPr>
            <a:picLocks noChangeAspect="1"/>
          </p:cNvPicPr>
          <p:nvPr/>
        </p:nvPicPr>
        <p:blipFill>
          <a:blip r:embed="rId2"/>
          <a:stretch>
            <a:fillRect/>
          </a:stretch>
        </p:blipFill>
        <p:spPr>
          <a:xfrm>
            <a:off x="1518150" y="1005798"/>
            <a:ext cx="5511800" cy="3810000"/>
          </a:xfrm>
          <a:prstGeom prst="rect">
            <a:avLst/>
          </a:prstGeom>
        </p:spPr>
      </p:pic>
      <p:sp>
        <p:nvSpPr>
          <p:cNvPr id="4" name="TextBox 3">
            <a:extLst>
              <a:ext uri="{FF2B5EF4-FFF2-40B4-BE49-F238E27FC236}">
                <a16:creationId xmlns:a16="http://schemas.microsoft.com/office/drawing/2014/main" id="{57D33E8A-E862-4FBA-F52A-4E6AD56662BC}"/>
              </a:ext>
            </a:extLst>
          </p:cNvPr>
          <p:cNvSpPr txBox="1"/>
          <p:nvPr/>
        </p:nvSpPr>
        <p:spPr>
          <a:xfrm>
            <a:off x="3821987" y="4771082"/>
            <a:ext cx="1686680" cy="307777"/>
          </a:xfrm>
          <a:prstGeom prst="rect">
            <a:avLst/>
          </a:prstGeom>
          <a:noFill/>
        </p:spPr>
        <p:txBody>
          <a:bodyPr wrap="none" rtlCol="0">
            <a:spAutoFit/>
          </a:bodyPr>
          <a:lstStyle/>
          <a:p>
            <a:r>
              <a:rPr lang="en-US" dirty="0"/>
              <a:t>N</a:t>
            </a:r>
            <a:r>
              <a:rPr lang="en-AE" dirty="0"/>
              <a:t>umber of clusters</a:t>
            </a:r>
          </a:p>
        </p:txBody>
      </p:sp>
      <p:sp>
        <p:nvSpPr>
          <p:cNvPr id="5" name="TextBox 4">
            <a:extLst>
              <a:ext uri="{FF2B5EF4-FFF2-40B4-BE49-F238E27FC236}">
                <a16:creationId xmlns:a16="http://schemas.microsoft.com/office/drawing/2014/main" id="{F995B43F-9404-57A4-6A0A-32192FDEB40A}"/>
              </a:ext>
            </a:extLst>
          </p:cNvPr>
          <p:cNvSpPr txBox="1"/>
          <p:nvPr/>
        </p:nvSpPr>
        <p:spPr>
          <a:xfrm rot="16200000">
            <a:off x="811658" y="2756909"/>
            <a:ext cx="671979" cy="307777"/>
          </a:xfrm>
          <a:prstGeom prst="rect">
            <a:avLst/>
          </a:prstGeom>
          <a:noFill/>
        </p:spPr>
        <p:txBody>
          <a:bodyPr wrap="none" rtlCol="0">
            <a:spAutoFit/>
          </a:bodyPr>
          <a:lstStyle/>
          <a:p>
            <a:r>
              <a:rPr lang="en-AE" dirty="0"/>
              <a:t>inertia</a:t>
            </a:r>
          </a:p>
        </p:txBody>
      </p:sp>
      <p:sp>
        <p:nvSpPr>
          <p:cNvPr id="6" name="Oval 5">
            <a:extLst>
              <a:ext uri="{FF2B5EF4-FFF2-40B4-BE49-F238E27FC236}">
                <a16:creationId xmlns:a16="http://schemas.microsoft.com/office/drawing/2014/main" id="{9D8ABF94-0898-9380-B35C-67F2CB46AE02}"/>
              </a:ext>
            </a:extLst>
          </p:cNvPr>
          <p:cNvSpPr/>
          <p:nvPr/>
        </p:nvSpPr>
        <p:spPr>
          <a:xfrm>
            <a:off x="2661007" y="2742802"/>
            <a:ext cx="339047" cy="33599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E">
              <a:solidFill>
                <a:srgbClr val="FF0000"/>
              </a:solidFill>
            </a:endParaRPr>
          </a:p>
        </p:txBody>
      </p:sp>
      <p:sp>
        <p:nvSpPr>
          <p:cNvPr id="7" name="Oval 6">
            <a:extLst>
              <a:ext uri="{FF2B5EF4-FFF2-40B4-BE49-F238E27FC236}">
                <a16:creationId xmlns:a16="http://schemas.microsoft.com/office/drawing/2014/main" id="{DF383DE5-AB18-10D0-3A2A-0ED8925F47ED}"/>
              </a:ext>
            </a:extLst>
          </p:cNvPr>
          <p:cNvSpPr/>
          <p:nvPr/>
        </p:nvSpPr>
        <p:spPr>
          <a:xfrm>
            <a:off x="3146960" y="3078792"/>
            <a:ext cx="339047" cy="33599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E">
              <a:ln>
                <a:solidFill>
                  <a:srgbClr val="FF0000"/>
                </a:solidFill>
              </a:ln>
            </a:endParaRPr>
          </a:p>
        </p:txBody>
      </p:sp>
      <p:sp>
        <p:nvSpPr>
          <p:cNvPr id="8" name="TextBox 7">
            <a:extLst>
              <a:ext uri="{FF2B5EF4-FFF2-40B4-BE49-F238E27FC236}">
                <a16:creationId xmlns:a16="http://schemas.microsoft.com/office/drawing/2014/main" id="{9CDC853E-EF3F-D690-D368-B97A339196A4}"/>
              </a:ext>
            </a:extLst>
          </p:cNvPr>
          <p:cNvSpPr txBox="1"/>
          <p:nvPr/>
        </p:nvSpPr>
        <p:spPr>
          <a:xfrm>
            <a:off x="7029950" y="1808252"/>
            <a:ext cx="1677062" cy="523220"/>
          </a:xfrm>
          <a:prstGeom prst="rect">
            <a:avLst/>
          </a:prstGeom>
          <a:noFill/>
        </p:spPr>
        <p:txBody>
          <a:bodyPr wrap="none" rtlCol="0">
            <a:spAutoFit/>
          </a:bodyPr>
          <a:lstStyle/>
          <a:p>
            <a:r>
              <a:rPr lang="en-US" dirty="0"/>
              <a:t>Strong elbow at 2</a:t>
            </a:r>
          </a:p>
          <a:p>
            <a:r>
              <a:rPr lang="en-US" dirty="0"/>
              <a:t>Another elbow at 3</a:t>
            </a:r>
            <a:endParaRPr lang="en-AE" dirty="0"/>
          </a:p>
        </p:txBody>
      </p:sp>
    </p:spTree>
    <p:extLst>
      <p:ext uri="{BB962C8B-B14F-4D97-AF65-F5344CB8AC3E}">
        <p14:creationId xmlns:p14="http://schemas.microsoft.com/office/powerpoint/2010/main" val="3172621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92" name="Google Shape;192;p18"/>
          <p:cNvSpPr txBox="1">
            <a:spLocks noGrp="1"/>
          </p:cNvSpPr>
          <p:nvPr>
            <p:ph type="title"/>
          </p:nvPr>
        </p:nvSpPr>
        <p:spPr>
          <a:xfrm>
            <a:off x="483675" y="84693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Kmeans results</a:t>
            </a:r>
            <a:endParaRPr dirty="0"/>
          </a:p>
        </p:txBody>
      </p:sp>
      <p:pic>
        <p:nvPicPr>
          <p:cNvPr id="2" name="Picture 1">
            <a:extLst>
              <a:ext uri="{FF2B5EF4-FFF2-40B4-BE49-F238E27FC236}">
                <a16:creationId xmlns:a16="http://schemas.microsoft.com/office/drawing/2014/main" id="{C9061102-FB16-72C6-EA83-0666209C5F7F}"/>
              </a:ext>
            </a:extLst>
          </p:cNvPr>
          <p:cNvPicPr>
            <a:picLocks noChangeAspect="1"/>
          </p:cNvPicPr>
          <p:nvPr/>
        </p:nvPicPr>
        <p:blipFill>
          <a:blip r:embed="rId3"/>
          <a:stretch>
            <a:fillRect/>
          </a:stretch>
        </p:blipFill>
        <p:spPr>
          <a:xfrm>
            <a:off x="483675" y="1893963"/>
            <a:ext cx="7772400" cy="25567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92" name="Google Shape;192;p18"/>
          <p:cNvSpPr txBox="1">
            <a:spLocks noGrp="1"/>
          </p:cNvSpPr>
          <p:nvPr>
            <p:ph type="title"/>
          </p:nvPr>
        </p:nvSpPr>
        <p:spPr>
          <a:xfrm>
            <a:off x="483675" y="84693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Kmedoid results</a:t>
            </a:r>
            <a:endParaRPr dirty="0"/>
          </a:p>
        </p:txBody>
      </p:sp>
      <p:pic>
        <p:nvPicPr>
          <p:cNvPr id="3" name="Picture 2">
            <a:extLst>
              <a:ext uri="{FF2B5EF4-FFF2-40B4-BE49-F238E27FC236}">
                <a16:creationId xmlns:a16="http://schemas.microsoft.com/office/drawing/2014/main" id="{CC3127BE-DECA-02B1-BB01-D68B7CB748D6}"/>
              </a:ext>
            </a:extLst>
          </p:cNvPr>
          <p:cNvPicPr>
            <a:picLocks noChangeAspect="1"/>
          </p:cNvPicPr>
          <p:nvPr/>
        </p:nvPicPr>
        <p:blipFill>
          <a:blip r:embed="rId3"/>
          <a:stretch>
            <a:fillRect/>
          </a:stretch>
        </p:blipFill>
        <p:spPr>
          <a:xfrm>
            <a:off x="801385" y="1739851"/>
            <a:ext cx="7772400" cy="2556710"/>
          </a:xfrm>
          <a:prstGeom prst="rect">
            <a:avLst/>
          </a:prstGeom>
        </p:spPr>
      </p:pic>
    </p:spTree>
    <p:extLst>
      <p:ext uri="{BB962C8B-B14F-4D97-AF65-F5344CB8AC3E}">
        <p14:creationId xmlns:p14="http://schemas.microsoft.com/office/powerpoint/2010/main" val="3644990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92" name="Google Shape;192;p18"/>
          <p:cNvSpPr txBox="1">
            <a:spLocks noGrp="1"/>
          </p:cNvSpPr>
          <p:nvPr>
            <p:ph type="title"/>
          </p:nvPr>
        </p:nvSpPr>
        <p:spPr>
          <a:xfrm>
            <a:off x="483675" y="84693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Gaussian Mixture results</a:t>
            </a:r>
            <a:endParaRPr dirty="0"/>
          </a:p>
        </p:txBody>
      </p:sp>
      <p:pic>
        <p:nvPicPr>
          <p:cNvPr id="2" name="Picture 1">
            <a:extLst>
              <a:ext uri="{FF2B5EF4-FFF2-40B4-BE49-F238E27FC236}">
                <a16:creationId xmlns:a16="http://schemas.microsoft.com/office/drawing/2014/main" id="{D93712C7-DF23-B5D9-B796-9CD61CB69902}"/>
              </a:ext>
            </a:extLst>
          </p:cNvPr>
          <p:cNvPicPr>
            <a:picLocks noChangeAspect="1"/>
          </p:cNvPicPr>
          <p:nvPr/>
        </p:nvPicPr>
        <p:blipFill>
          <a:blip r:embed="rId3"/>
          <a:stretch>
            <a:fillRect/>
          </a:stretch>
        </p:blipFill>
        <p:spPr>
          <a:xfrm>
            <a:off x="699075" y="1739851"/>
            <a:ext cx="7772400" cy="2556710"/>
          </a:xfrm>
          <a:prstGeom prst="rect">
            <a:avLst/>
          </a:prstGeom>
        </p:spPr>
      </p:pic>
    </p:spTree>
    <p:extLst>
      <p:ext uri="{BB962C8B-B14F-4D97-AF65-F5344CB8AC3E}">
        <p14:creationId xmlns:p14="http://schemas.microsoft.com/office/powerpoint/2010/main" val="320280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B1C12-2AC4-9A05-EA16-18F2666C80C1}"/>
              </a:ext>
            </a:extLst>
          </p:cNvPr>
          <p:cNvPicPr>
            <a:picLocks noChangeAspect="1"/>
          </p:cNvPicPr>
          <p:nvPr/>
        </p:nvPicPr>
        <p:blipFill>
          <a:blip r:embed="rId2"/>
          <a:stretch>
            <a:fillRect/>
          </a:stretch>
        </p:blipFill>
        <p:spPr>
          <a:xfrm>
            <a:off x="647272" y="0"/>
            <a:ext cx="2640633" cy="2585235"/>
          </a:xfrm>
          <a:prstGeom prst="rect">
            <a:avLst/>
          </a:prstGeom>
        </p:spPr>
      </p:pic>
      <p:pic>
        <p:nvPicPr>
          <p:cNvPr id="4" name="Picture 3">
            <a:extLst>
              <a:ext uri="{FF2B5EF4-FFF2-40B4-BE49-F238E27FC236}">
                <a16:creationId xmlns:a16="http://schemas.microsoft.com/office/drawing/2014/main" id="{6227745A-01B9-49C8-83FC-2E8B8CBA128B}"/>
              </a:ext>
            </a:extLst>
          </p:cNvPr>
          <p:cNvPicPr>
            <a:picLocks noChangeAspect="1"/>
          </p:cNvPicPr>
          <p:nvPr/>
        </p:nvPicPr>
        <p:blipFill>
          <a:blip r:embed="rId3"/>
          <a:stretch>
            <a:fillRect/>
          </a:stretch>
        </p:blipFill>
        <p:spPr>
          <a:xfrm>
            <a:off x="3626953" y="107878"/>
            <a:ext cx="2420253" cy="2369478"/>
          </a:xfrm>
          <a:prstGeom prst="rect">
            <a:avLst/>
          </a:prstGeom>
        </p:spPr>
      </p:pic>
      <p:pic>
        <p:nvPicPr>
          <p:cNvPr id="5" name="Picture 4">
            <a:extLst>
              <a:ext uri="{FF2B5EF4-FFF2-40B4-BE49-F238E27FC236}">
                <a16:creationId xmlns:a16="http://schemas.microsoft.com/office/drawing/2014/main" id="{852FDFC2-3B2A-9E0C-489D-D2D2FEBAC3C0}"/>
              </a:ext>
            </a:extLst>
          </p:cNvPr>
          <p:cNvPicPr>
            <a:picLocks noChangeAspect="1"/>
          </p:cNvPicPr>
          <p:nvPr/>
        </p:nvPicPr>
        <p:blipFill>
          <a:blip r:embed="rId4"/>
          <a:stretch>
            <a:fillRect/>
          </a:stretch>
        </p:blipFill>
        <p:spPr>
          <a:xfrm>
            <a:off x="6491392" y="107877"/>
            <a:ext cx="2420254" cy="2369479"/>
          </a:xfrm>
          <a:prstGeom prst="rect">
            <a:avLst/>
          </a:prstGeom>
        </p:spPr>
      </p:pic>
      <p:pic>
        <p:nvPicPr>
          <p:cNvPr id="6" name="Picture 5">
            <a:extLst>
              <a:ext uri="{FF2B5EF4-FFF2-40B4-BE49-F238E27FC236}">
                <a16:creationId xmlns:a16="http://schemas.microsoft.com/office/drawing/2014/main" id="{53385BE2-F18E-FF5F-7E53-C992C1F37C42}"/>
              </a:ext>
            </a:extLst>
          </p:cNvPr>
          <p:cNvPicPr>
            <a:picLocks noChangeAspect="1"/>
          </p:cNvPicPr>
          <p:nvPr/>
        </p:nvPicPr>
        <p:blipFill>
          <a:blip r:embed="rId5"/>
          <a:stretch>
            <a:fillRect/>
          </a:stretch>
        </p:blipFill>
        <p:spPr>
          <a:xfrm>
            <a:off x="757461" y="2585235"/>
            <a:ext cx="2420254" cy="2369479"/>
          </a:xfrm>
          <a:prstGeom prst="rect">
            <a:avLst/>
          </a:prstGeom>
        </p:spPr>
      </p:pic>
      <p:pic>
        <p:nvPicPr>
          <p:cNvPr id="7" name="Picture 6">
            <a:extLst>
              <a:ext uri="{FF2B5EF4-FFF2-40B4-BE49-F238E27FC236}">
                <a16:creationId xmlns:a16="http://schemas.microsoft.com/office/drawing/2014/main" id="{6FBF7804-3EDB-1D71-A4CC-B221F44111D9}"/>
              </a:ext>
            </a:extLst>
          </p:cNvPr>
          <p:cNvPicPr>
            <a:picLocks noChangeAspect="1"/>
          </p:cNvPicPr>
          <p:nvPr/>
        </p:nvPicPr>
        <p:blipFill>
          <a:blip r:embed="rId6"/>
          <a:stretch>
            <a:fillRect/>
          </a:stretch>
        </p:blipFill>
        <p:spPr>
          <a:xfrm>
            <a:off x="3626953" y="2548633"/>
            <a:ext cx="2420255" cy="2369480"/>
          </a:xfrm>
          <a:prstGeom prst="rect">
            <a:avLst/>
          </a:prstGeom>
        </p:spPr>
      </p:pic>
      <p:pic>
        <p:nvPicPr>
          <p:cNvPr id="8" name="Picture 7">
            <a:extLst>
              <a:ext uri="{FF2B5EF4-FFF2-40B4-BE49-F238E27FC236}">
                <a16:creationId xmlns:a16="http://schemas.microsoft.com/office/drawing/2014/main" id="{5D76D623-2B02-627E-71B9-2F7258687CF4}"/>
              </a:ext>
            </a:extLst>
          </p:cNvPr>
          <p:cNvPicPr>
            <a:picLocks noChangeAspect="1"/>
          </p:cNvPicPr>
          <p:nvPr/>
        </p:nvPicPr>
        <p:blipFill>
          <a:blip r:embed="rId7"/>
          <a:stretch>
            <a:fillRect/>
          </a:stretch>
        </p:blipFill>
        <p:spPr>
          <a:xfrm>
            <a:off x="6491392" y="2548633"/>
            <a:ext cx="2420255" cy="2369480"/>
          </a:xfrm>
          <a:prstGeom prst="rect">
            <a:avLst/>
          </a:prstGeom>
        </p:spPr>
      </p:pic>
    </p:spTree>
    <p:extLst>
      <p:ext uri="{BB962C8B-B14F-4D97-AF65-F5344CB8AC3E}">
        <p14:creationId xmlns:p14="http://schemas.microsoft.com/office/powerpoint/2010/main" val="159731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569F1-30FE-F717-F34F-041B0E5E01B1}"/>
              </a:ext>
            </a:extLst>
          </p:cNvPr>
          <p:cNvPicPr>
            <a:picLocks noChangeAspect="1"/>
          </p:cNvPicPr>
          <p:nvPr/>
        </p:nvPicPr>
        <p:blipFill>
          <a:blip r:embed="rId2"/>
          <a:stretch>
            <a:fillRect/>
          </a:stretch>
        </p:blipFill>
        <p:spPr>
          <a:xfrm>
            <a:off x="1540949" y="0"/>
            <a:ext cx="2640633" cy="2585235"/>
          </a:xfrm>
          <a:prstGeom prst="rect">
            <a:avLst/>
          </a:prstGeom>
        </p:spPr>
      </p:pic>
      <p:pic>
        <p:nvPicPr>
          <p:cNvPr id="5" name="Picture 4">
            <a:extLst>
              <a:ext uri="{FF2B5EF4-FFF2-40B4-BE49-F238E27FC236}">
                <a16:creationId xmlns:a16="http://schemas.microsoft.com/office/drawing/2014/main" id="{5F36A919-7F9A-2B05-8A75-4255819C09AC}"/>
              </a:ext>
            </a:extLst>
          </p:cNvPr>
          <p:cNvPicPr>
            <a:picLocks noChangeAspect="1"/>
          </p:cNvPicPr>
          <p:nvPr/>
        </p:nvPicPr>
        <p:blipFill>
          <a:blip r:embed="rId3"/>
          <a:stretch>
            <a:fillRect/>
          </a:stretch>
        </p:blipFill>
        <p:spPr>
          <a:xfrm>
            <a:off x="5073708" y="26970"/>
            <a:ext cx="2613085" cy="2558265"/>
          </a:xfrm>
          <a:prstGeom prst="rect">
            <a:avLst/>
          </a:prstGeom>
        </p:spPr>
      </p:pic>
      <p:pic>
        <p:nvPicPr>
          <p:cNvPr id="6" name="Picture 5">
            <a:extLst>
              <a:ext uri="{FF2B5EF4-FFF2-40B4-BE49-F238E27FC236}">
                <a16:creationId xmlns:a16="http://schemas.microsoft.com/office/drawing/2014/main" id="{86334622-F198-DC63-CFC2-C466A04E3542}"/>
              </a:ext>
            </a:extLst>
          </p:cNvPr>
          <p:cNvPicPr>
            <a:picLocks noChangeAspect="1"/>
          </p:cNvPicPr>
          <p:nvPr/>
        </p:nvPicPr>
        <p:blipFill>
          <a:blip r:embed="rId4"/>
          <a:stretch>
            <a:fillRect/>
          </a:stretch>
        </p:blipFill>
        <p:spPr>
          <a:xfrm>
            <a:off x="5166516" y="2534796"/>
            <a:ext cx="2520277" cy="2467404"/>
          </a:xfrm>
          <a:prstGeom prst="rect">
            <a:avLst/>
          </a:prstGeom>
        </p:spPr>
      </p:pic>
      <p:pic>
        <p:nvPicPr>
          <p:cNvPr id="7" name="Picture 6">
            <a:extLst>
              <a:ext uri="{FF2B5EF4-FFF2-40B4-BE49-F238E27FC236}">
                <a16:creationId xmlns:a16="http://schemas.microsoft.com/office/drawing/2014/main" id="{9D3F7728-6328-1F42-5CAF-F5D2A30E23C6}"/>
              </a:ext>
            </a:extLst>
          </p:cNvPr>
          <p:cNvPicPr>
            <a:picLocks noChangeAspect="1"/>
          </p:cNvPicPr>
          <p:nvPr/>
        </p:nvPicPr>
        <p:blipFill>
          <a:blip r:embed="rId5"/>
          <a:stretch>
            <a:fillRect/>
          </a:stretch>
        </p:blipFill>
        <p:spPr>
          <a:xfrm>
            <a:off x="1650340" y="2586937"/>
            <a:ext cx="2520277" cy="2415263"/>
          </a:xfrm>
          <a:prstGeom prst="rect">
            <a:avLst/>
          </a:prstGeom>
        </p:spPr>
      </p:pic>
    </p:spTree>
    <p:extLst>
      <p:ext uri="{BB962C8B-B14F-4D97-AF65-F5344CB8AC3E}">
        <p14:creationId xmlns:p14="http://schemas.microsoft.com/office/powerpoint/2010/main" val="362746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8CD4AEDC-03A0-A925-3441-A2F247D359E5}"/>
              </a:ext>
            </a:extLst>
          </p:cNvPr>
          <p:cNvPicPr>
            <a:picLocks noChangeAspect="1"/>
          </p:cNvPicPr>
          <p:nvPr/>
        </p:nvPicPr>
        <p:blipFill>
          <a:blip r:embed="rId2">
            <a:grayscl/>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692595" y="471537"/>
            <a:ext cx="4162855" cy="4200426"/>
          </a:xfrm>
          <a:prstGeom prst="rect">
            <a:avLst/>
          </a:prstGeom>
        </p:spPr>
      </p:pic>
      <p:sp>
        <p:nvSpPr>
          <p:cNvPr id="6" name="TextBox 5">
            <a:extLst>
              <a:ext uri="{FF2B5EF4-FFF2-40B4-BE49-F238E27FC236}">
                <a16:creationId xmlns:a16="http://schemas.microsoft.com/office/drawing/2014/main" id="{4E5D96B2-4436-023C-FBD4-E9D29D41A489}"/>
              </a:ext>
            </a:extLst>
          </p:cNvPr>
          <p:cNvSpPr txBox="1"/>
          <p:nvPr/>
        </p:nvSpPr>
        <p:spPr>
          <a:xfrm>
            <a:off x="5339520" y="1986974"/>
            <a:ext cx="2547992" cy="1169551"/>
          </a:xfrm>
          <a:prstGeom prst="rect">
            <a:avLst/>
          </a:prstGeom>
          <a:noFill/>
        </p:spPr>
        <p:txBody>
          <a:bodyPr wrap="square">
            <a:spAutoFit/>
          </a:bodyPr>
          <a:lstStyle/>
          <a:p>
            <a:r>
              <a:rPr lang="en-US" b="0" dirty="0" err="1">
                <a:solidFill>
                  <a:srgbClr val="9CDCFE"/>
                </a:solidFill>
                <a:effectLst/>
                <a:latin typeface="Menlo" panose="020B0609030804020204" pitchFamily="49" charset="0"/>
              </a:rPr>
              <a:t>encoded_label</a:t>
            </a:r>
            <a:r>
              <a:rPr lang="en-US" b="0" dirty="0">
                <a:solidFill>
                  <a:srgbClr val="D4D4D4"/>
                </a:solidFill>
                <a:effectLst/>
                <a:latin typeface="Menlo" panose="020B0609030804020204" pitchFamily="49" charset="0"/>
              </a:rPr>
              <a:t> = {</a:t>
            </a:r>
          </a:p>
          <a:p>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Middel_class</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High_class</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r>
              <a:rPr lang="en-US" b="0" dirty="0">
                <a:solidFill>
                  <a:srgbClr val="B5CEA8"/>
                </a:solidFill>
                <a:effectLst/>
                <a:latin typeface="Menlo" panose="020B0609030804020204" pitchFamily="49" charset="0"/>
              </a:rPr>
              <a:t>2</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Low_class</a:t>
            </a:r>
            <a:r>
              <a:rPr lang="en-US" b="0" dirty="0">
                <a:solidFill>
                  <a:srgbClr val="CE9178"/>
                </a:solidFill>
                <a:effectLst/>
                <a:latin typeface="Menlo" panose="020B0609030804020204" pitchFamily="49" charset="0"/>
              </a:rPr>
              <a:t>'</a:t>
            </a:r>
            <a:endParaRPr lang="en-US" b="0" dirty="0">
              <a:solidFill>
                <a:srgbClr val="D4D4D4"/>
              </a:solidFill>
              <a:effectLst/>
              <a:latin typeface="Menlo" panose="020B0609030804020204" pitchFamily="49" charset="0"/>
            </a:endParaRPr>
          </a:p>
          <a:p>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4672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F9D8-E287-72EB-95AA-CCA368F61C00}"/>
              </a:ext>
            </a:extLst>
          </p:cNvPr>
          <p:cNvSpPr>
            <a:spLocks noGrp="1"/>
          </p:cNvSpPr>
          <p:nvPr>
            <p:ph type="title"/>
          </p:nvPr>
        </p:nvSpPr>
        <p:spPr/>
        <p:txBody>
          <a:bodyPr/>
          <a:lstStyle/>
          <a:p>
            <a:r>
              <a:rPr lang="en-AE" dirty="0"/>
              <a:t>Summarize customer segments by performing clustering</a:t>
            </a:r>
          </a:p>
        </p:txBody>
      </p:sp>
      <p:pic>
        <p:nvPicPr>
          <p:cNvPr id="4" name="Picture 3" descr="Text&#10;&#10;Description automatically generated">
            <a:extLst>
              <a:ext uri="{FF2B5EF4-FFF2-40B4-BE49-F238E27FC236}">
                <a16:creationId xmlns:a16="http://schemas.microsoft.com/office/drawing/2014/main" id="{CDCE0BB5-D9AC-4940-AA7D-6E6191DB1B7A}"/>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Effect>
                      <a14:colorTemperature colorTemp="4700"/>
                    </a14:imgEffect>
                  </a14:imgLayer>
                </a14:imgProps>
              </a:ext>
            </a:extLst>
          </a:blip>
          <a:stretch>
            <a:fillRect/>
          </a:stretch>
        </p:blipFill>
        <p:spPr>
          <a:xfrm>
            <a:off x="664155" y="896625"/>
            <a:ext cx="3605253" cy="3866400"/>
          </a:xfrm>
          <a:prstGeom prst="rect">
            <a:avLst/>
          </a:prstGeom>
        </p:spPr>
      </p:pic>
      <p:grpSp>
        <p:nvGrpSpPr>
          <p:cNvPr id="12" name="Google Shape;148;p17">
            <a:extLst>
              <a:ext uri="{FF2B5EF4-FFF2-40B4-BE49-F238E27FC236}">
                <a16:creationId xmlns:a16="http://schemas.microsoft.com/office/drawing/2014/main" id="{2B2DF2E3-634A-CFD9-E1AD-3886FB6863F7}"/>
              </a:ext>
            </a:extLst>
          </p:cNvPr>
          <p:cNvGrpSpPr/>
          <p:nvPr/>
        </p:nvGrpSpPr>
        <p:grpSpPr>
          <a:xfrm>
            <a:off x="4874593" y="1862463"/>
            <a:ext cx="1772700" cy="967362"/>
            <a:chOff x="710275" y="1563888"/>
            <a:chExt cx="1772700" cy="967362"/>
          </a:xfrm>
        </p:grpSpPr>
        <p:sp>
          <p:nvSpPr>
            <p:cNvPr id="13" name="Google Shape;149;p17">
              <a:extLst>
                <a:ext uri="{FF2B5EF4-FFF2-40B4-BE49-F238E27FC236}">
                  <a16:creationId xmlns:a16="http://schemas.microsoft.com/office/drawing/2014/main" id="{4EB628EC-BA38-4493-36DD-017C89276BCC}"/>
                </a:ext>
              </a:extLst>
            </p:cNvPr>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Information</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150;p17">
              <a:extLst>
                <a:ext uri="{FF2B5EF4-FFF2-40B4-BE49-F238E27FC236}">
                  <a16:creationId xmlns:a16="http://schemas.microsoft.com/office/drawing/2014/main" id="{14BD2AA1-9CBA-037A-85DD-6E7C3D3D163E}"/>
                </a:ext>
              </a:extLst>
            </p:cNvPr>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r>
                <a:rPr lang="en-AE" sz="1200" dirty="0"/>
                <a:t>Data consists of 29 attributes with 2240 samples (customers)</a:t>
              </a:r>
            </a:p>
          </p:txBody>
        </p:sp>
        <p:sp>
          <p:nvSpPr>
            <p:cNvPr id="15" name="Google Shape;151;p17">
              <a:extLst>
                <a:ext uri="{FF2B5EF4-FFF2-40B4-BE49-F238E27FC236}">
                  <a16:creationId xmlns:a16="http://schemas.microsoft.com/office/drawing/2014/main" id="{3882B2E5-8CA7-CC7F-28C9-CDCA95E9D78E}"/>
                </a:ext>
              </a:extLst>
            </p:cNvPr>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230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00" name="Google Shape;300;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Recommendations</a:t>
            </a:r>
            <a:endParaRPr dirty="0"/>
          </a:p>
        </p:txBody>
      </p:sp>
      <p:pic>
        <p:nvPicPr>
          <p:cNvPr id="3" name="Picture 2">
            <a:extLst>
              <a:ext uri="{FF2B5EF4-FFF2-40B4-BE49-F238E27FC236}">
                <a16:creationId xmlns:a16="http://schemas.microsoft.com/office/drawing/2014/main" id="{EC14177B-4E63-4002-06C0-A6AB10AD2BA0}"/>
              </a:ext>
            </a:extLst>
          </p:cNvPr>
          <p:cNvPicPr>
            <a:picLocks noChangeAspect="1"/>
          </p:cNvPicPr>
          <p:nvPr/>
        </p:nvPicPr>
        <p:blipFill>
          <a:blip r:embed="rId3"/>
          <a:stretch>
            <a:fillRect/>
          </a:stretch>
        </p:blipFill>
        <p:spPr>
          <a:xfrm>
            <a:off x="649761" y="998278"/>
            <a:ext cx="3922239" cy="3900327"/>
          </a:xfrm>
          <a:prstGeom prst="rect">
            <a:avLst/>
          </a:prstGeom>
        </p:spPr>
      </p:pic>
      <p:sp>
        <p:nvSpPr>
          <p:cNvPr id="5" name="TextBox 4">
            <a:extLst>
              <a:ext uri="{FF2B5EF4-FFF2-40B4-BE49-F238E27FC236}">
                <a16:creationId xmlns:a16="http://schemas.microsoft.com/office/drawing/2014/main" id="{AF4385A4-6A46-1DED-BAD7-FC50E4D81C60}"/>
              </a:ext>
            </a:extLst>
          </p:cNvPr>
          <p:cNvSpPr txBox="1"/>
          <p:nvPr/>
        </p:nvSpPr>
        <p:spPr>
          <a:xfrm>
            <a:off x="4893063" y="1168537"/>
            <a:ext cx="3793812" cy="3108543"/>
          </a:xfrm>
          <a:prstGeom prst="rect">
            <a:avLst/>
          </a:prstGeom>
          <a:noFill/>
        </p:spPr>
        <p:txBody>
          <a:bodyPr wrap="square">
            <a:spAutoFit/>
          </a:bodyPr>
          <a:lstStyle/>
          <a:p>
            <a:pPr marL="342900" indent="-342900">
              <a:buFont typeface="+mj-lt"/>
              <a:buAutoNum type="arabicPeriod"/>
            </a:pPr>
            <a:r>
              <a:rPr lang="en-US" b="0" dirty="0">
                <a:solidFill>
                  <a:schemeClr val="tx1"/>
                </a:solidFill>
                <a:effectLst/>
                <a:latin typeface="+mn-lt"/>
              </a:rPr>
              <a:t>Company's market campaigns are not successful amongst all clusters, even for the last campaign (Response). Company needs to revisit their marketing strategy. </a:t>
            </a:r>
          </a:p>
          <a:p>
            <a:pPr marL="342900" indent="-342900">
              <a:buFont typeface="+mj-lt"/>
              <a:buAutoNum type="arabicPeriod"/>
            </a:pPr>
            <a:r>
              <a:rPr lang="en-US" b="0" dirty="0">
                <a:solidFill>
                  <a:schemeClr val="tx1"/>
                </a:solidFill>
                <a:effectLst/>
                <a:latin typeface="+mn-lt"/>
              </a:rPr>
              <a:t>Low class customers visit the website the most last month, yet they make the least website purchase. Company Needs to investigate their online market and make daily online promotions. </a:t>
            </a:r>
          </a:p>
          <a:p>
            <a:pPr marL="342900" indent="-342900">
              <a:buFont typeface="+mj-lt"/>
              <a:buAutoNum type="arabicPeriod"/>
            </a:pPr>
            <a:r>
              <a:rPr lang="en-US" b="0" dirty="0">
                <a:solidFill>
                  <a:schemeClr val="tx1"/>
                </a:solidFill>
                <a:effectLst/>
                <a:latin typeface="+mn-lt"/>
              </a:rPr>
              <a:t>Deals are not attracting customers that much, especially low-class customers. Company needs to put more deals because the low-class cluster is the second biggest cluster.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E5F8-ACD2-6D6F-4568-15605AB6C605}"/>
              </a:ext>
            </a:extLst>
          </p:cNvPr>
          <p:cNvSpPr>
            <a:spLocks noGrp="1"/>
          </p:cNvSpPr>
          <p:nvPr>
            <p:ph type="title"/>
          </p:nvPr>
        </p:nvSpPr>
        <p:spPr>
          <a:xfrm>
            <a:off x="470400" y="2090550"/>
            <a:ext cx="8203200" cy="481200"/>
          </a:xfrm>
        </p:spPr>
        <p:txBody>
          <a:bodyPr/>
          <a:lstStyle/>
          <a:p>
            <a:r>
              <a:rPr lang="en-AE" dirty="0"/>
              <a:t>Thank you</a:t>
            </a:r>
          </a:p>
        </p:txBody>
      </p:sp>
    </p:spTree>
    <p:extLst>
      <p:ext uri="{BB962C8B-B14F-4D97-AF65-F5344CB8AC3E}">
        <p14:creationId xmlns:p14="http://schemas.microsoft.com/office/powerpoint/2010/main" val="210583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Project Pipeline</a:t>
            </a:r>
            <a:endParaRPr dirty="0"/>
          </a:p>
        </p:txBody>
      </p:sp>
      <p:grpSp>
        <p:nvGrpSpPr>
          <p:cNvPr id="444" name="Google Shape;444;p24"/>
          <p:cNvGrpSpPr/>
          <p:nvPr/>
        </p:nvGrpSpPr>
        <p:grpSpPr>
          <a:xfrm>
            <a:off x="851762" y="1416052"/>
            <a:ext cx="1244039" cy="1244039"/>
            <a:chOff x="851762" y="1342427"/>
            <a:chExt cx="1244039" cy="1244039"/>
          </a:xfrm>
        </p:grpSpPr>
        <p:sp>
          <p:nvSpPr>
            <p:cNvPr id="445" name="Google Shape;445;p24"/>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4"/>
          <p:cNvGrpSpPr/>
          <p:nvPr/>
        </p:nvGrpSpPr>
        <p:grpSpPr>
          <a:xfrm>
            <a:off x="4935067" y="3223204"/>
            <a:ext cx="1244039" cy="1244039"/>
            <a:chOff x="4935067" y="3073379"/>
            <a:chExt cx="1244039" cy="1244039"/>
          </a:xfrm>
        </p:grpSpPr>
        <p:sp>
          <p:nvSpPr>
            <p:cNvPr id="449" name="Google Shape;449;p24"/>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4"/>
          <p:cNvGrpSpPr/>
          <p:nvPr/>
        </p:nvGrpSpPr>
        <p:grpSpPr>
          <a:xfrm>
            <a:off x="4935067" y="1416052"/>
            <a:ext cx="1244039" cy="1244039"/>
            <a:chOff x="4935067" y="1342427"/>
            <a:chExt cx="1244039" cy="1244039"/>
          </a:xfrm>
        </p:grpSpPr>
        <p:sp>
          <p:nvSpPr>
            <p:cNvPr id="456" name="Google Shape;456;p24"/>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4"/>
          <p:cNvGrpSpPr/>
          <p:nvPr/>
        </p:nvGrpSpPr>
        <p:grpSpPr>
          <a:xfrm>
            <a:off x="851762" y="3223204"/>
            <a:ext cx="1244039" cy="1244039"/>
            <a:chOff x="851762" y="3073379"/>
            <a:chExt cx="1244039" cy="1244039"/>
          </a:xfrm>
        </p:grpSpPr>
        <p:sp>
          <p:nvSpPr>
            <p:cNvPr id="467" name="Google Shape;467;p24"/>
            <p:cNvSpPr/>
            <p:nvPr/>
          </p:nvSpPr>
          <p:spPr>
            <a:xfrm>
              <a:off x="851762" y="3073379"/>
              <a:ext cx="1244039" cy="1244039"/>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895152" y="3116572"/>
              <a:ext cx="1157203" cy="1157571"/>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4"/>
          <p:cNvGrpSpPr/>
          <p:nvPr/>
        </p:nvGrpSpPr>
        <p:grpSpPr>
          <a:xfrm>
            <a:off x="2324400" y="3350310"/>
            <a:ext cx="1884600" cy="989826"/>
            <a:chOff x="2273150" y="3489923"/>
            <a:chExt cx="1884600" cy="989826"/>
          </a:xfrm>
        </p:grpSpPr>
        <p:sp>
          <p:nvSpPr>
            <p:cNvPr id="474" name="Google Shape;474;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800" dirty="0">
                  <a:solidFill>
                    <a:srgbClr val="434343"/>
                  </a:solidFill>
                  <a:latin typeface="Roboto"/>
                  <a:ea typeface="Roboto"/>
                  <a:cs typeface="Roboto"/>
                  <a:sym typeface="Roboto"/>
                </a:rPr>
                <a:t>Drop Unnecessary features. </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scaling.</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selection.</a:t>
              </a:r>
            </a:p>
          </p:txBody>
        </p:sp>
        <p:sp>
          <p:nvSpPr>
            <p:cNvPr id="475" name="Google Shape;475;p24"/>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Preprocessing</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6" name="Google Shape;476;p24"/>
          <p:cNvGrpSpPr/>
          <p:nvPr/>
        </p:nvGrpSpPr>
        <p:grpSpPr>
          <a:xfrm>
            <a:off x="2324400" y="1543158"/>
            <a:ext cx="1884600" cy="989826"/>
            <a:chOff x="2273150" y="3489925"/>
            <a:chExt cx="1884600" cy="989826"/>
          </a:xfrm>
        </p:grpSpPr>
        <p:sp>
          <p:nvSpPr>
            <p:cNvPr id="477" name="Google Shape;477;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Missing Values.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Duplicates.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Categorical Attributes.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Engineering.</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Outliers</a:t>
              </a:r>
            </a:p>
          </p:txBody>
        </p:sp>
        <p:sp>
          <p:nvSpPr>
            <p:cNvPr id="478" name="Google Shape;478;p24"/>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Cleaning</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9" name="Google Shape;479;p24"/>
          <p:cNvGrpSpPr/>
          <p:nvPr/>
        </p:nvGrpSpPr>
        <p:grpSpPr>
          <a:xfrm>
            <a:off x="6407700" y="3350310"/>
            <a:ext cx="1884600" cy="989826"/>
            <a:chOff x="2273150" y="3489923"/>
            <a:chExt cx="1884600" cy="989826"/>
          </a:xfrm>
        </p:grpSpPr>
        <p:sp>
          <p:nvSpPr>
            <p:cNvPr id="480" name="Google Shape;480;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Try multiple clustering algorithms.</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Choose the best model.</a:t>
              </a:r>
            </a:p>
            <a:p>
              <a:pPr marL="171450" lvl="0" indent="-17145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Profiling and recommendation</a:t>
              </a:r>
              <a:endParaRPr sz="800" dirty="0">
                <a:solidFill>
                  <a:srgbClr val="434343"/>
                </a:solidFill>
                <a:latin typeface="Roboto"/>
                <a:ea typeface="Roboto"/>
                <a:cs typeface="Roboto"/>
                <a:sym typeface="Roboto"/>
              </a:endParaRPr>
            </a:p>
          </p:txBody>
        </p:sp>
        <p:sp>
          <p:nvSpPr>
            <p:cNvPr id="481" name="Google Shape;481;p24"/>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Modeling and Profiling</a:t>
              </a:r>
              <a:endParaRPr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82" name="Google Shape;482;p24"/>
          <p:cNvGrpSpPr/>
          <p:nvPr/>
        </p:nvGrpSpPr>
        <p:grpSpPr>
          <a:xfrm>
            <a:off x="6407700" y="1543158"/>
            <a:ext cx="1884600" cy="989826"/>
            <a:chOff x="2273150" y="3489925"/>
            <a:chExt cx="1884600" cy="989826"/>
          </a:xfrm>
        </p:grpSpPr>
        <p:sp>
          <p:nvSpPr>
            <p:cNvPr id="483" name="Google Shape;483;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customer characteristics and spendings.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products. </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Explore marketing strategies. </a:t>
              </a:r>
              <a:endParaRPr sz="800" dirty="0">
                <a:solidFill>
                  <a:srgbClr val="434343"/>
                </a:solidFill>
                <a:latin typeface="Roboto"/>
                <a:ea typeface="Roboto"/>
                <a:cs typeface="Roboto"/>
                <a:sym typeface="Roboto"/>
              </a:endParaRPr>
            </a:p>
          </p:txBody>
        </p:sp>
        <p:sp>
          <p:nvSpPr>
            <p:cNvPr id="484" name="Google Shape;484;p24"/>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Analysis </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87807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A6B6-ED51-2708-5AAE-5B7509EDD606}"/>
              </a:ext>
            </a:extLst>
          </p:cNvPr>
          <p:cNvSpPr>
            <a:spLocks noGrp="1"/>
          </p:cNvSpPr>
          <p:nvPr>
            <p:ph type="title"/>
          </p:nvPr>
        </p:nvSpPr>
        <p:spPr/>
        <p:txBody>
          <a:bodyPr/>
          <a:lstStyle/>
          <a:p>
            <a:r>
              <a:rPr lang="en-AE" dirty="0"/>
              <a:t>Data Cleaning</a:t>
            </a:r>
          </a:p>
        </p:txBody>
      </p:sp>
      <p:grpSp>
        <p:nvGrpSpPr>
          <p:cNvPr id="3" name="Google Shape;444;p24">
            <a:extLst>
              <a:ext uri="{FF2B5EF4-FFF2-40B4-BE49-F238E27FC236}">
                <a16:creationId xmlns:a16="http://schemas.microsoft.com/office/drawing/2014/main" id="{75DF7F18-AA94-1A35-A6DA-ED8DDF085CE7}"/>
              </a:ext>
            </a:extLst>
          </p:cNvPr>
          <p:cNvGrpSpPr/>
          <p:nvPr/>
        </p:nvGrpSpPr>
        <p:grpSpPr>
          <a:xfrm>
            <a:off x="2485353" y="1897252"/>
            <a:ext cx="1244039" cy="1244039"/>
            <a:chOff x="851762" y="1342427"/>
            <a:chExt cx="1244039" cy="1244039"/>
          </a:xfrm>
        </p:grpSpPr>
        <p:sp>
          <p:nvSpPr>
            <p:cNvPr id="4" name="Google Shape;445;p24">
              <a:extLst>
                <a:ext uri="{FF2B5EF4-FFF2-40B4-BE49-F238E27FC236}">
                  <a16:creationId xmlns:a16="http://schemas.microsoft.com/office/drawing/2014/main" id="{6405B40D-0AF8-DF40-FAAA-0B95FEA332B2}"/>
                </a:ext>
              </a:extLst>
            </p:cNvPr>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24">
              <a:extLst>
                <a:ext uri="{FF2B5EF4-FFF2-40B4-BE49-F238E27FC236}">
                  <a16:creationId xmlns:a16="http://schemas.microsoft.com/office/drawing/2014/main" id="{C0CAC169-222A-2DAB-A0D4-B7BE691C6519}"/>
                </a:ext>
              </a:extLst>
            </p:cNvPr>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76;p24">
            <a:extLst>
              <a:ext uri="{FF2B5EF4-FFF2-40B4-BE49-F238E27FC236}">
                <a16:creationId xmlns:a16="http://schemas.microsoft.com/office/drawing/2014/main" id="{67EB1658-B599-D68A-5CF1-9BE16CEC52CF}"/>
              </a:ext>
            </a:extLst>
          </p:cNvPr>
          <p:cNvGrpSpPr/>
          <p:nvPr/>
        </p:nvGrpSpPr>
        <p:grpSpPr>
          <a:xfrm>
            <a:off x="3957991" y="2024358"/>
            <a:ext cx="1884600" cy="989826"/>
            <a:chOff x="2273150" y="3489925"/>
            <a:chExt cx="1884600" cy="989826"/>
          </a:xfrm>
        </p:grpSpPr>
        <p:sp>
          <p:nvSpPr>
            <p:cNvPr id="7" name="Google Shape;477;p24">
              <a:extLst>
                <a:ext uri="{FF2B5EF4-FFF2-40B4-BE49-F238E27FC236}">
                  <a16:creationId xmlns:a16="http://schemas.microsoft.com/office/drawing/2014/main" id="{AF88B459-898D-EA95-4883-AFF2EDD5BC42}"/>
                </a:ext>
              </a:extLst>
            </p:cNvPr>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Missing Values.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Duplicates.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Handling Categorical Attributes.</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Feature Engineering.</a:t>
              </a:r>
            </a:p>
            <a:p>
              <a:pPr marL="228600" lvl="0" indent="-228600" algn="l" rtl="0">
                <a:spcBef>
                  <a:spcPts val="0"/>
                </a:spcBef>
                <a:spcAft>
                  <a:spcPts val="0"/>
                </a:spcAft>
                <a:buFont typeface="Arial" panose="020B0604020202020204" pitchFamily="34" charset="0"/>
                <a:buChar char="•"/>
              </a:pPr>
              <a:r>
                <a:rPr lang="en-US" sz="800" dirty="0">
                  <a:solidFill>
                    <a:srgbClr val="434343"/>
                  </a:solidFill>
                  <a:latin typeface="Roboto"/>
                  <a:ea typeface="Roboto"/>
                  <a:cs typeface="Roboto"/>
                  <a:sym typeface="Roboto"/>
                </a:rPr>
                <a:t>Handling Outliers</a:t>
              </a:r>
            </a:p>
          </p:txBody>
        </p:sp>
        <p:sp>
          <p:nvSpPr>
            <p:cNvPr id="8" name="Google Shape;478;p24">
              <a:extLst>
                <a:ext uri="{FF2B5EF4-FFF2-40B4-BE49-F238E27FC236}">
                  <a16:creationId xmlns:a16="http://schemas.microsoft.com/office/drawing/2014/main" id="{21AE08EA-B809-6B71-C5DB-F51940212095}"/>
                </a:ext>
              </a:extLst>
            </p:cNvPr>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Data Cleaning</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3484140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Missing data</a:t>
            </a:r>
            <a:endParaRPr dirty="0">
              <a:solidFill>
                <a:srgbClr val="000000"/>
              </a:solidFill>
            </a:endParaRPr>
          </a:p>
        </p:txBody>
      </p:sp>
      <p:grpSp>
        <p:nvGrpSpPr>
          <p:cNvPr id="112" name="Google Shape;112;p16"/>
          <p:cNvGrpSpPr/>
          <p:nvPr/>
        </p:nvGrpSpPr>
        <p:grpSpPr>
          <a:xfrm>
            <a:off x="3631337" y="2571750"/>
            <a:ext cx="1519800" cy="1678641"/>
            <a:chOff x="6036500" y="2448684"/>
            <a:chExt cx="1519800" cy="1678641"/>
          </a:xfrm>
        </p:grpSpPr>
        <p:sp>
          <p:nvSpPr>
            <p:cNvPr id="115" name="Google Shape;115;p16"/>
            <p:cNvSpPr/>
            <p:nvPr/>
          </p:nvSpPr>
          <p:spPr>
            <a:xfrm>
              <a:off x="6546890" y="2448684"/>
              <a:ext cx="498600" cy="1258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24</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24</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Income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cxnSp>
        <p:nvCxnSpPr>
          <p:cNvPr id="121" name="Google Shape;121;p16"/>
          <p:cNvCxnSpPr/>
          <p:nvPr/>
        </p:nvCxnSpPr>
        <p:spPr>
          <a:xfrm>
            <a:off x="3820740" y="3835094"/>
            <a:ext cx="6415500" cy="0"/>
          </a:xfrm>
          <a:prstGeom prst="straightConnector1">
            <a:avLst/>
          </a:prstGeom>
          <a:noFill/>
          <a:ln w="9525" cap="flat" cmpd="sng">
            <a:solidFill>
              <a:srgbClr val="434343"/>
            </a:solidFill>
            <a:prstDash val="solid"/>
            <a:round/>
            <a:headEnd type="none" w="med" len="med"/>
            <a:tailEnd type="none" w="med" len="med"/>
          </a:ln>
        </p:spPr>
      </p:cxnSp>
      <p:pic>
        <p:nvPicPr>
          <p:cNvPr id="2" name="Picture 1">
            <a:extLst>
              <a:ext uri="{FF2B5EF4-FFF2-40B4-BE49-F238E27FC236}">
                <a16:creationId xmlns:a16="http://schemas.microsoft.com/office/drawing/2014/main" id="{52A4F402-8998-4B86-D5BE-542B21A41031}"/>
              </a:ext>
            </a:extLst>
          </p:cNvPr>
          <p:cNvPicPr>
            <a:picLocks noChangeAspect="1"/>
          </p:cNvPicPr>
          <p:nvPr/>
        </p:nvPicPr>
        <p:blipFill>
          <a:blip r:embed="rId3"/>
          <a:stretch>
            <a:fillRect/>
          </a:stretch>
        </p:blipFill>
        <p:spPr>
          <a:xfrm>
            <a:off x="166510" y="1307444"/>
            <a:ext cx="3654230" cy="37871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7763-BC4C-4547-989B-8ACC4098A5D4}"/>
              </a:ext>
            </a:extLst>
          </p:cNvPr>
          <p:cNvSpPr>
            <a:spLocks noGrp="1"/>
          </p:cNvSpPr>
          <p:nvPr>
            <p:ph type="title"/>
          </p:nvPr>
        </p:nvSpPr>
        <p:spPr/>
        <p:txBody>
          <a:bodyPr/>
          <a:lstStyle/>
          <a:p>
            <a:r>
              <a:rPr lang="en-AE" dirty="0"/>
              <a:t>Type of missing data</a:t>
            </a:r>
          </a:p>
        </p:txBody>
      </p:sp>
      <p:pic>
        <p:nvPicPr>
          <p:cNvPr id="3" name="Picture 2">
            <a:extLst>
              <a:ext uri="{FF2B5EF4-FFF2-40B4-BE49-F238E27FC236}">
                <a16:creationId xmlns:a16="http://schemas.microsoft.com/office/drawing/2014/main" id="{F3D5ED27-2C89-4F5C-B6D6-75CEF94C0CF4}"/>
              </a:ext>
            </a:extLst>
          </p:cNvPr>
          <p:cNvPicPr>
            <a:picLocks noChangeAspect="1"/>
          </p:cNvPicPr>
          <p:nvPr/>
        </p:nvPicPr>
        <p:blipFill>
          <a:blip r:embed="rId2"/>
          <a:stretch>
            <a:fillRect/>
          </a:stretch>
        </p:blipFill>
        <p:spPr>
          <a:xfrm>
            <a:off x="1476220" y="2247284"/>
            <a:ext cx="3962912" cy="1711579"/>
          </a:xfrm>
          <a:prstGeom prst="rect">
            <a:avLst/>
          </a:prstGeom>
        </p:spPr>
      </p:pic>
      <p:sp>
        <p:nvSpPr>
          <p:cNvPr id="4" name="TextBox 3">
            <a:extLst>
              <a:ext uri="{FF2B5EF4-FFF2-40B4-BE49-F238E27FC236}">
                <a16:creationId xmlns:a16="http://schemas.microsoft.com/office/drawing/2014/main" id="{969AF1FA-E80F-4BA7-E604-7A9229A89A80}"/>
              </a:ext>
            </a:extLst>
          </p:cNvPr>
          <p:cNvSpPr txBox="1"/>
          <p:nvPr/>
        </p:nvSpPr>
        <p:spPr>
          <a:xfrm>
            <a:off x="483675" y="1077058"/>
            <a:ext cx="7912744" cy="738664"/>
          </a:xfrm>
          <a:prstGeom prst="rect">
            <a:avLst/>
          </a:prstGeom>
          <a:noFill/>
        </p:spPr>
        <p:txBody>
          <a:bodyPr wrap="none" rtlCol="0">
            <a:spAutoFit/>
          </a:bodyPr>
          <a:lstStyle/>
          <a:p>
            <a:pPr marL="285750" indent="-285750">
              <a:buFont typeface="Arial" panose="020B0604020202020204" pitchFamily="34" charset="0"/>
              <a:buChar char="•"/>
            </a:pPr>
            <a:r>
              <a:rPr lang="en-AE" dirty="0"/>
              <a:t>Income missing data type: Missing at Random.</a:t>
            </a:r>
          </a:p>
          <a:p>
            <a:pPr marL="285750" indent="-285750">
              <a:buFont typeface="Arial" panose="020B0604020202020204" pitchFamily="34" charset="0"/>
              <a:buChar char="•"/>
            </a:pPr>
            <a:r>
              <a:rPr lang="en-AE" dirty="0"/>
              <a:t>Income contains outliers, so we need to choose a model that does not get affected by outliers.</a:t>
            </a:r>
          </a:p>
          <a:p>
            <a:pPr marL="285750" indent="-285750">
              <a:buFont typeface="Arial" panose="020B0604020202020204" pitchFamily="34" charset="0"/>
              <a:buChar char="•"/>
            </a:pPr>
            <a:r>
              <a:rPr lang="en-AE" dirty="0"/>
              <a:t>Using Gradiant Boosting Regressor (Decision trees as the base estimator)</a:t>
            </a:r>
          </a:p>
        </p:txBody>
      </p:sp>
      <p:cxnSp>
        <p:nvCxnSpPr>
          <p:cNvPr id="6" name="Straight Arrow Connector 5">
            <a:extLst>
              <a:ext uri="{FF2B5EF4-FFF2-40B4-BE49-F238E27FC236}">
                <a16:creationId xmlns:a16="http://schemas.microsoft.com/office/drawing/2014/main" id="{54293269-5F06-1209-D939-20B848ACB2CD}"/>
              </a:ext>
            </a:extLst>
          </p:cNvPr>
          <p:cNvCxnSpPr>
            <a:cxnSpLocks/>
          </p:cNvCxnSpPr>
          <p:nvPr/>
        </p:nvCxnSpPr>
        <p:spPr>
          <a:xfrm>
            <a:off x="103695" y="3306383"/>
            <a:ext cx="1372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507438-CC4E-EA43-288D-ECF2185AB843}"/>
              </a:ext>
            </a:extLst>
          </p:cNvPr>
          <p:cNvSpPr txBox="1"/>
          <p:nvPr/>
        </p:nvSpPr>
        <p:spPr>
          <a:xfrm>
            <a:off x="-18831" y="2788637"/>
            <a:ext cx="1659118" cy="507831"/>
          </a:xfrm>
          <a:prstGeom prst="rect">
            <a:avLst/>
          </a:prstGeom>
          <a:noFill/>
        </p:spPr>
        <p:txBody>
          <a:bodyPr wrap="square" rtlCol="0">
            <a:spAutoFit/>
          </a:bodyPr>
          <a:lstStyle/>
          <a:p>
            <a:r>
              <a:rPr lang="en-AE" sz="900" dirty="0"/>
              <a:t>P(Missing | Complete Data) </a:t>
            </a:r>
          </a:p>
          <a:p>
            <a:r>
              <a:rPr lang="en-AE" sz="900" dirty="0"/>
              <a:t>                    = </a:t>
            </a:r>
          </a:p>
          <a:p>
            <a:r>
              <a:rPr lang="en-AE" sz="900" dirty="0"/>
              <a:t>P(Missing | Observed Data) </a:t>
            </a:r>
          </a:p>
        </p:txBody>
      </p:sp>
      <p:pic>
        <p:nvPicPr>
          <p:cNvPr id="11" name="Picture 10">
            <a:extLst>
              <a:ext uri="{FF2B5EF4-FFF2-40B4-BE49-F238E27FC236}">
                <a16:creationId xmlns:a16="http://schemas.microsoft.com/office/drawing/2014/main" id="{E38BCF23-B214-C98E-C08C-148EDCF95364}"/>
              </a:ext>
            </a:extLst>
          </p:cNvPr>
          <p:cNvPicPr>
            <a:picLocks noChangeAspect="1"/>
          </p:cNvPicPr>
          <p:nvPr/>
        </p:nvPicPr>
        <p:blipFill>
          <a:blip r:embed="rId3"/>
          <a:stretch>
            <a:fillRect/>
          </a:stretch>
        </p:blipFill>
        <p:spPr>
          <a:xfrm>
            <a:off x="5467546" y="1768319"/>
            <a:ext cx="2928873" cy="2669510"/>
          </a:xfrm>
          <a:prstGeom prst="rect">
            <a:avLst/>
          </a:prstGeom>
        </p:spPr>
      </p:pic>
      <p:sp>
        <p:nvSpPr>
          <p:cNvPr id="12" name="TextBox 11">
            <a:extLst>
              <a:ext uri="{FF2B5EF4-FFF2-40B4-BE49-F238E27FC236}">
                <a16:creationId xmlns:a16="http://schemas.microsoft.com/office/drawing/2014/main" id="{0EC4D58B-7002-420F-08CC-44DB43EEEC0C}"/>
              </a:ext>
            </a:extLst>
          </p:cNvPr>
          <p:cNvSpPr txBox="1"/>
          <p:nvPr/>
        </p:nvSpPr>
        <p:spPr>
          <a:xfrm>
            <a:off x="8295589" y="3175578"/>
            <a:ext cx="648062" cy="2616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AE" sz="1100" dirty="0">
                <a:ln>
                  <a:solidFill>
                    <a:srgbClr val="FF0000"/>
                  </a:solidFill>
                </a:ln>
              </a:rPr>
              <a:t>outlier</a:t>
            </a:r>
          </a:p>
        </p:txBody>
      </p:sp>
      <p:cxnSp>
        <p:nvCxnSpPr>
          <p:cNvPr id="13" name="Straight Arrow Connector 12">
            <a:extLst>
              <a:ext uri="{FF2B5EF4-FFF2-40B4-BE49-F238E27FC236}">
                <a16:creationId xmlns:a16="http://schemas.microsoft.com/office/drawing/2014/main" id="{62257FCC-B71F-80DA-3D14-8271040529AE}"/>
              </a:ext>
            </a:extLst>
          </p:cNvPr>
          <p:cNvCxnSpPr>
            <a:cxnSpLocks/>
            <a:stCxn id="12" idx="2"/>
          </p:cNvCxnSpPr>
          <p:nvPr/>
        </p:nvCxnSpPr>
        <p:spPr>
          <a:xfrm flipH="1">
            <a:off x="8201319" y="3437188"/>
            <a:ext cx="418301" cy="65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70399" y="72257"/>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Imputation using Supervised Learning</a:t>
            </a:r>
            <a:endParaRPr dirty="0"/>
          </a:p>
        </p:txBody>
      </p:sp>
      <p:pic>
        <p:nvPicPr>
          <p:cNvPr id="3" name="Picture 2">
            <a:extLst>
              <a:ext uri="{FF2B5EF4-FFF2-40B4-BE49-F238E27FC236}">
                <a16:creationId xmlns:a16="http://schemas.microsoft.com/office/drawing/2014/main" id="{93D53DC2-1AE4-2FFA-AF34-081831293CED}"/>
              </a:ext>
            </a:extLst>
          </p:cNvPr>
          <p:cNvPicPr>
            <a:picLocks noChangeAspect="1"/>
          </p:cNvPicPr>
          <p:nvPr/>
        </p:nvPicPr>
        <p:blipFill>
          <a:blip r:embed="rId3"/>
          <a:stretch>
            <a:fillRect/>
          </a:stretch>
        </p:blipFill>
        <p:spPr>
          <a:xfrm>
            <a:off x="1304885" y="553457"/>
            <a:ext cx="6534227" cy="4331679"/>
          </a:xfrm>
          <a:prstGeom prst="rect">
            <a:avLst/>
          </a:prstGeom>
        </p:spPr>
      </p:pic>
      <p:pic>
        <p:nvPicPr>
          <p:cNvPr id="2" name="Picture 1" descr="Text&#10;&#10;Description automatically generated">
            <a:extLst>
              <a:ext uri="{FF2B5EF4-FFF2-40B4-BE49-F238E27FC236}">
                <a16:creationId xmlns:a16="http://schemas.microsoft.com/office/drawing/2014/main" id="{C0C80227-0B38-3C45-FF72-FE92D9EF3BCD}"/>
              </a:ext>
            </a:extLst>
          </p:cNvPr>
          <p:cNvPicPr>
            <a:picLocks noChangeAspect="1"/>
          </p:cNvPicPr>
          <p:nvPr/>
        </p:nvPicPr>
        <p:blipFill>
          <a:blip r:embed="rId4"/>
          <a:stretch>
            <a:fillRect/>
          </a:stretch>
        </p:blipFill>
        <p:spPr>
          <a:xfrm>
            <a:off x="4824158" y="2706051"/>
            <a:ext cx="2908485" cy="2179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Duplicates</a:t>
            </a:r>
            <a:endParaRPr dirty="0">
              <a:solidFill>
                <a:srgbClr val="000000"/>
              </a:solidFill>
            </a:endParaRPr>
          </a:p>
        </p:txBody>
      </p:sp>
      <p:grpSp>
        <p:nvGrpSpPr>
          <p:cNvPr id="112" name="Google Shape;112;p16"/>
          <p:cNvGrpSpPr/>
          <p:nvPr/>
        </p:nvGrpSpPr>
        <p:grpSpPr>
          <a:xfrm>
            <a:off x="3767985" y="1631302"/>
            <a:ext cx="1519800" cy="2937141"/>
            <a:chOff x="6036500" y="2448684"/>
            <a:chExt cx="1519800" cy="1678641"/>
          </a:xfrm>
        </p:grpSpPr>
        <p:sp>
          <p:nvSpPr>
            <p:cNvPr id="115" name="Google Shape;115;p16"/>
            <p:cNvSpPr/>
            <p:nvPr/>
          </p:nvSpPr>
          <p:spPr>
            <a:xfrm>
              <a:off x="6546890" y="2448684"/>
              <a:ext cx="498600" cy="1258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24</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182</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Dropping 182 duplicates</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cxnSp>
        <p:nvCxnSpPr>
          <p:cNvPr id="121" name="Google Shape;121;p16"/>
          <p:cNvCxnSpPr>
            <a:cxnSpLocks/>
          </p:cNvCxnSpPr>
          <p:nvPr/>
        </p:nvCxnSpPr>
        <p:spPr>
          <a:xfrm>
            <a:off x="3767985" y="3830250"/>
            <a:ext cx="5376015"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647377608"/>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2366</TotalTime>
  <Words>892</Words>
  <Application>Microsoft Macintosh PowerPoint</Application>
  <PresentationFormat>On-screen Show (16:9)</PresentationFormat>
  <Paragraphs>163</Paragraphs>
  <Slides>31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Fira Sans Extra Condensed Medium</vt:lpstr>
      <vt:lpstr>Menlo</vt:lpstr>
      <vt:lpstr>Roboto</vt:lpstr>
      <vt:lpstr>Fira Sans Extra Condensed</vt:lpstr>
      <vt:lpstr>Fira Sans Extra Condensed Light</vt:lpstr>
      <vt:lpstr>Arial</vt:lpstr>
      <vt:lpstr>Söhne</vt:lpstr>
      <vt:lpstr>Data Charts Infographics by Slidesgo</vt:lpstr>
      <vt:lpstr>Customer Personality Analysis</vt:lpstr>
      <vt:lpstr>Problem Statement</vt:lpstr>
      <vt:lpstr>Summarize customer segments by performing clustering</vt:lpstr>
      <vt:lpstr>Project Pipeline</vt:lpstr>
      <vt:lpstr>Data Cleaning</vt:lpstr>
      <vt:lpstr>Missing data</vt:lpstr>
      <vt:lpstr>Type of missing data</vt:lpstr>
      <vt:lpstr>Imputation using Supervised Learning</vt:lpstr>
      <vt:lpstr>Duplicates</vt:lpstr>
      <vt:lpstr>Handeling Categorical Attributes </vt:lpstr>
      <vt:lpstr>Feature Engineering</vt:lpstr>
      <vt:lpstr>Feature Engineering</vt:lpstr>
      <vt:lpstr>Outliers</vt:lpstr>
      <vt:lpstr>Exploratory Data Analysis</vt:lpstr>
      <vt:lpstr>Exploratory Data Analysis I</vt:lpstr>
      <vt:lpstr>Exploratory Data Analysis II</vt:lpstr>
      <vt:lpstr>EDA closing remarks</vt:lpstr>
      <vt:lpstr>Data Preprocessing</vt:lpstr>
      <vt:lpstr>Methodology </vt:lpstr>
      <vt:lpstr>Dataset for modeling</vt:lpstr>
      <vt:lpstr>Modeling and Profiling</vt:lpstr>
      <vt:lpstr>Unsupervised Learning - Clustering Models</vt:lpstr>
      <vt:lpstr>Determine Number of Clusters</vt:lpstr>
      <vt:lpstr>Kmeans results</vt:lpstr>
      <vt:lpstr>Kmedoid results</vt:lpstr>
      <vt:lpstr>Gaussian Mixture results</vt:lpstr>
      <vt:lpstr>PowerPoint Presentation</vt:lpstr>
      <vt:lpstr>PowerPoint Presentation</vt:lpstr>
      <vt:lpstr>PowerPoint Presentation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dc:title>
  <cp:lastModifiedBy>Abdullah Al Awlaqi</cp:lastModifiedBy>
  <cp:revision>7</cp:revision>
  <dcterms:modified xsi:type="dcterms:W3CDTF">2023-04-26T16:11:51Z</dcterms:modified>
</cp:coreProperties>
</file>